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2"/>
  </p:notesMasterIdLst>
  <p:sldIdLst>
    <p:sldId id="876" r:id="rId2"/>
    <p:sldId id="875" r:id="rId3"/>
    <p:sldId id="874" r:id="rId4"/>
    <p:sldId id="872" r:id="rId5"/>
    <p:sldId id="1007" r:id="rId6"/>
    <p:sldId id="1057" r:id="rId7"/>
    <p:sldId id="1058" r:id="rId8"/>
    <p:sldId id="1059" r:id="rId9"/>
    <p:sldId id="1060" r:id="rId10"/>
    <p:sldId id="1061" r:id="rId11"/>
    <p:sldId id="1062" r:id="rId12"/>
    <p:sldId id="1063" r:id="rId13"/>
    <p:sldId id="1067" r:id="rId14"/>
    <p:sldId id="1064" r:id="rId15"/>
    <p:sldId id="1066" r:id="rId16"/>
    <p:sldId id="1065" r:id="rId17"/>
    <p:sldId id="1068" r:id="rId18"/>
    <p:sldId id="1069" r:id="rId19"/>
    <p:sldId id="1070" r:id="rId20"/>
    <p:sldId id="1071" r:id="rId21"/>
    <p:sldId id="1072" r:id="rId22"/>
    <p:sldId id="1073" r:id="rId23"/>
    <p:sldId id="1075" r:id="rId24"/>
    <p:sldId id="1076" r:id="rId25"/>
    <p:sldId id="1077" r:id="rId26"/>
    <p:sldId id="1078" r:id="rId27"/>
    <p:sldId id="1088" r:id="rId28"/>
    <p:sldId id="1091" r:id="rId29"/>
    <p:sldId id="1081" r:id="rId30"/>
    <p:sldId id="1083" r:id="rId31"/>
    <p:sldId id="1085" r:id="rId32"/>
    <p:sldId id="1087" r:id="rId33"/>
    <p:sldId id="1074" r:id="rId34"/>
    <p:sldId id="1089" r:id="rId35"/>
    <p:sldId id="1090" r:id="rId36"/>
    <p:sldId id="1092" r:id="rId37"/>
    <p:sldId id="1094" r:id="rId38"/>
    <p:sldId id="1095" r:id="rId39"/>
    <p:sldId id="1096" r:id="rId40"/>
    <p:sldId id="495" r:id="rId41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6600"/>
    <a:srgbClr val="D60093"/>
    <a:srgbClr val="CC0066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7" autoAdjust="0"/>
    <p:restoredTop sz="93237" autoAdjust="0"/>
  </p:normalViewPr>
  <p:slideViewPr>
    <p:cSldViewPr snapToGrid="0" snapToObjects="1">
      <p:cViewPr>
        <p:scale>
          <a:sx n="75" d="100"/>
          <a:sy n="75" d="100"/>
        </p:scale>
        <p:origin x="-1668" y="-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015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B8FED3-42A5-488D-ABC7-CC9878B4F230}" type="datetimeFigureOut">
              <a:rPr lang="en-US" smtClean="0"/>
              <a:t>4/17/2016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F3C278-C5C8-4141-B4C9-0F4F11513E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358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215B0CB8-2097-4578-B47E-DEAAE3103BA8}" type="slidenum">
              <a:rPr lang="en-US" altLang="en-US" sz="1200"/>
              <a:pPr/>
              <a:t>38</a:t>
            </a:fld>
            <a:endParaRPr lang="en-US" altLang="en-US" sz="120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en-US">
              <a:latin typeface="Arial" charset="0"/>
              <a:cs typeface="+mn-c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C66CFFEC-51C5-4383-AB7E-9D899E80D9F6}" type="slidenum">
              <a:rPr lang="en-US" altLang="en-US" sz="1200"/>
              <a:pPr/>
              <a:t>39</a:t>
            </a:fld>
            <a:endParaRPr lang="en-US" altLang="en-US" sz="120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en-US">
              <a:latin typeface="Arial" charset="0"/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124174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CD87FDC-F33B-42CA-B0D5-BB2088678029}" type="datetime1">
              <a:rPr lang="en-US" altLang="en-US" smtClean="0"/>
              <a:t>4/17/2016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793184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102AC0C-AAB7-4556-B321-32F18A07FB48}" type="datetime1">
              <a:rPr lang="en-US" altLang="en-US" smtClean="0"/>
              <a:t>4/17/2016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FEA02DF-A48C-49ED-8C61-3398E80BA2D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60671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A54CC350-2337-42A5-A627-9A14F3818F8F}" type="datetime1">
              <a:rPr lang="en-US" altLang="en-US" smtClean="0"/>
              <a:t>4/17/2016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7949FC7-73B0-4847-87E9-496A4FA7CB2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331174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1143000"/>
          </a:xfrm>
        </p:spPr>
        <p:txBody>
          <a:bodyPr anchor="t"/>
          <a:lstStyle>
            <a:lvl1pPr algn="r"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83632"/>
            <a:ext cx="8229600" cy="4742531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81143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404BD59F-FD83-4DAA-B95A-B54969432AB9}" type="datetime1">
              <a:rPr lang="en-US" altLang="en-US" smtClean="0"/>
              <a:t>4/17/2016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2200" b="1"/>
            </a:lvl1pPr>
          </a:lstStyle>
          <a:p>
            <a:fld id="{D9BA9C6D-FA02-438E-B37E-110BEE5292AE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617500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941F977-4EA1-4AB5-B919-265903CFB00E}" type="datetime1">
              <a:rPr lang="en-US" altLang="en-US" smtClean="0"/>
              <a:t>4/17/2016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228E474-F0CE-4B50-96D0-7A630F4250D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331055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79E563F-8030-4701-9613-0361744EBF8E}" type="datetime1">
              <a:rPr lang="en-US" altLang="en-US" smtClean="0"/>
              <a:t>4/17/2016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0C9333B-4FC6-4CB9-95EF-E8A858B2703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31866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CFB6623-9AB7-4D55-9E01-E86212C66FE0}" type="datetime1">
              <a:rPr lang="en-US" altLang="en-US" smtClean="0"/>
              <a:t>4/17/2016</a:t>
            </a:fld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11DB4E0-B555-42CC-A941-D8C132C96A7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488543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9FFB400-9DDE-42E2-BCA1-2936932D941E}" type="datetime1">
              <a:rPr lang="en-US" altLang="en-US" smtClean="0"/>
              <a:t>4/17/2016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545C8F0-2C97-459A-9B3E-BF7C81A8C10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250581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B9B14062-4C28-4CAA-819B-7F05D3DE3090}" type="datetime1">
              <a:rPr lang="en-US" altLang="en-US" smtClean="0"/>
              <a:t>4/17/2016</a:t>
            </a:fld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236662E-FF7F-484D-B77C-BC786E3FCFD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984865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F6F51A3-837D-41D1-A6F1-EA234A763E78}" type="datetime1">
              <a:rPr lang="en-US" altLang="en-US" smtClean="0"/>
              <a:t>4/17/2016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5D028E0-0710-41D8-86F3-ACD88DEA621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097757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CDAF465-6543-4E77-B168-2E9DEAE05F9F}" type="datetime1">
              <a:rPr lang="en-US" altLang="en-US" smtClean="0"/>
              <a:t>4/17/2016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213C820-1D5D-4BBC-897C-C681EA1028B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170129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1158875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2452688"/>
            <a:ext cx="8229600" cy="3673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6569075"/>
            <a:ext cx="9144000" cy="288925"/>
          </a:xfrm>
          <a:prstGeom prst="rect">
            <a:avLst/>
          </a:prstGeom>
          <a:solidFill>
            <a:srgbClr val="FFCC00"/>
          </a:solidFill>
          <a:ln>
            <a:noFill/>
          </a:ln>
          <a:effectLst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 userDrawn="1"/>
        </p:nvSpPr>
        <p:spPr bwMode="auto">
          <a:xfrm>
            <a:off x="0" y="0"/>
            <a:ext cx="9144000" cy="831850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pic>
        <p:nvPicPr>
          <p:cNvPr id="1030" name="Picture 9" descr="UMBClogo_offset_cmyk-W.eps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275" y="127000"/>
            <a:ext cx="3316288" cy="604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1" name="TextBox 10"/>
          <p:cNvSpPr txBox="1">
            <a:spLocks noChangeArrowheads="1"/>
          </p:cNvSpPr>
          <p:nvPr userDrawn="1"/>
        </p:nvSpPr>
        <p:spPr bwMode="auto">
          <a:xfrm>
            <a:off x="7181850" y="6542088"/>
            <a:ext cx="18224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r"/>
            <a:r>
              <a:rPr lang="en-US" altLang="en-US" sz="1400">
                <a:latin typeface="Arial" pitchFamily="34" charset="0"/>
              </a:rPr>
              <a:t>www.umbc.edu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34" charset="-128"/>
          <a:cs typeface="+mj-cs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dirty="0"/>
              <a:t>CMSC202</a:t>
            </a:r>
            <a:br>
              <a:rPr lang="en-US" altLang="en-US" dirty="0"/>
            </a:br>
            <a:r>
              <a:rPr lang="en-US" altLang="en-US" dirty="0"/>
              <a:t> Computer Science II for Majors</a:t>
            </a:r>
            <a:r>
              <a:rPr lang="en-US" altLang="en-US" sz="4000" dirty="0"/>
              <a:t/>
            </a:r>
            <a:br>
              <a:rPr lang="en-US" altLang="en-US" sz="4000" dirty="0"/>
            </a:br>
            <a:r>
              <a:rPr lang="en-US" altLang="en-US" sz="4000" dirty="0"/>
              <a:t/>
            </a:r>
            <a:br>
              <a:rPr lang="en-US" altLang="en-US" sz="4000" dirty="0"/>
            </a:br>
            <a:r>
              <a:rPr lang="en-US" altLang="en-US" sz="4000"/>
              <a:t>Lecture </a:t>
            </a:r>
            <a:r>
              <a:rPr lang="en-US" altLang="en-US" sz="4000" smtClean="0"/>
              <a:t>16 – </a:t>
            </a:r>
            <a:r>
              <a:rPr lang="en-US" altLang="en-US" sz="4000" dirty="0"/>
              <a:t/>
            </a:r>
            <a:br>
              <a:rPr lang="en-US" altLang="en-US" sz="4000" dirty="0"/>
            </a:br>
            <a:r>
              <a:rPr lang="en-US" altLang="en-US" dirty="0" smtClean="0"/>
              <a:t>Exceptions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371600" y="4381500"/>
            <a:ext cx="6400800" cy="1752600"/>
          </a:xfrm>
        </p:spPr>
        <p:txBody>
          <a:bodyPr anchor="ctr"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Dr</a:t>
            </a:r>
            <a:r>
              <a:rPr lang="en-US" dirty="0"/>
              <a:t>. Katherine Gibson</a:t>
            </a:r>
          </a:p>
        </p:txBody>
      </p:sp>
    </p:spTree>
    <p:extLst>
      <p:ext uri="{BB962C8B-B14F-4D97-AF65-F5344CB8AC3E}">
        <p14:creationId xmlns:p14="http://schemas.microsoft.com/office/powerpoint/2010/main" val="2505716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Separating Errors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Want to separate errors into two pieces:</a:t>
            </a:r>
          </a:p>
          <a:p>
            <a:pPr lvl="3"/>
            <a:endParaRPr lang="en-US" dirty="0"/>
          </a:p>
          <a:p>
            <a:pPr lvl="1"/>
            <a:r>
              <a:rPr lang="en-US" sz="3200" b="1" i="1" dirty="0" smtClean="0"/>
              <a:t>Error detection</a:t>
            </a:r>
          </a:p>
          <a:p>
            <a:pPr lvl="2"/>
            <a:r>
              <a:rPr lang="en-US" sz="2800" dirty="0" smtClean="0"/>
              <a:t>Implementer knows how to detect</a:t>
            </a:r>
          </a:p>
          <a:p>
            <a:pPr lvl="2"/>
            <a:endParaRPr lang="en-US" sz="2800" dirty="0" smtClean="0"/>
          </a:p>
          <a:p>
            <a:pPr lvl="1"/>
            <a:r>
              <a:rPr lang="en-US" sz="3200" b="1" i="1" dirty="0" smtClean="0"/>
              <a:t>Error handling</a:t>
            </a:r>
          </a:p>
          <a:p>
            <a:pPr lvl="2"/>
            <a:r>
              <a:rPr lang="en-US" sz="2800" dirty="0" smtClean="0"/>
              <a:t>User can decide how to handle</a:t>
            </a:r>
          </a:p>
          <a:p>
            <a:pPr lvl="1"/>
            <a:endParaRPr lang="en-US" dirty="0"/>
          </a:p>
          <a:p>
            <a:r>
              <a:rPr lang="en-US" dirty="0" smtClean="0"/>
              <a:t>Use </a:t>
            </a:r>
            <a:r>
              <a:rPr lang="en-US" b="1" i="1" dirty="0" smtClean="0"/>
              <a:t>exceptions</a:t>
            </a:r>
            <a:r>
              <a:rPr lang="en-US" dirty="0" smtClean="0"/>
              <a:t> to do this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5502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Exceptions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281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Exceptional Cases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83632"/>
            <a:ext cx="8597900" cy="4742531"/>
          </a:xfrm>
        </p:spPr>
        <p:txBody>
          <a:bodyPr/>
          <a:lstStyle/>
          <a:p>
            <a:r>
              <a:rPr lang="en-US" b="1" i="1" dirty="0" smtClean="0"/>
              <a:t>Exceptions</a:t>
            </a:r>
            <a:r>
              <a:rPr lang="en-US" dirty="0" smtClean="0"/>
              <a:t> </a:t>
            </a:r>
            <a:r>
              <a:rPr lang="en-US" dirty="0"/>
              <a:t>are used to handle exceptional </a:t>
            </a:r>
            <a:r>
              <a:rPr lang="en-US" dirty="0" smtClean="0"/>
              <a:t>cases</a:t>
            </a:r>
          </a:p>
          <a:p>
            <a:pPr lvl="1"/>
            <a:r>
              <a:rPr lang="en-US" dirty="0" smtClean="0"/>
              <a:t>Cases </a:t>
            </a:r>
            <a:r>
              <a:rPr lang="en-US" dirty="0"/>
              <a:t>that shouldn’t </a:t>
            </a:r>
            <a:r>
              <a:rPr lang="en-US" dirty="0" smtClean="0"/>
              <a:t>occur normally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Allow </a:t>
            </a:r>
            <a:r>
              <a:rPr lang="en-US" dirty="0"/>
              <a:t>us to indicate an error has occurred without explicitly handling it</a:t>
            </a:r>
          </a:p>
          <a:p>
            <a:pPr lvl="1"/>
            <a:r>
              <a:rPr lang="en-US" dirty="0"/>
              <a:t>C++ uses these too, like when we try to use </a:t>
            </a:r>
            <a:br>
              <a:rPr lang="en-US" dirty="0"/>
            </a:b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.at() </a:t>
            </a:r>
            <a:r>
              <a:rPr lang="en-US" dirty="0"/>
              <a:t>to examine an out-of-bounds element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50183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Try / Throw / Catch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Exceptions </a:t>
            </a:r>
            <a:r>
              <a:rPr lang="en-US" dirty="0"/>
              <a:t>are implemented using the keywords try, throw</a:t>
            </a:r>
            <a:r>
              <a:rPr lang="en-US" dirty="0" smtClean="0"/>
              <a:t>, and catch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35323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Try / Throw / Catch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Exceptions </a:t>
            </a:r>
            <a:r>
              <a:rPr lang="en-US" dirty="0"/>
              <a:t>are implemented using the keywords </a:t>
            </a:r>
            <a:r>
              <a:rPr lang="en-US" b="1" dirty="0" smtClean="0"/>
              <a:t>try</a:t>
            </a:r>
            <a:r>
              <a:rPr lang="en-US" dirty="0" smtClean="0"/>
              <a:t>, throw, and </a:t>
            </a:r>
            <a:r>
              <a:rPr lang="en-US" dirty="0"/>
              <a:t>catch</a:t>
            </a:r>
          </a:p>
          <a:p>
            <a:endParaRPr lang="en-US" dirty="0" smtClean="0"/>
          </a:p>
          <a:p>
            <a:r>
              <a:rPr lang="en-US" dirty="0" smtClean="0"/>
              <a:t>The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try</a:t>
            </a:r>
            <a:r>
              <a:rPr lang="en-US" dirty="0"/>
              <a:t> keyword means we are going to try something, even though we are not sure it is going to perform correctly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36214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Try / Throw / Catch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Exceptions </a:t>
            </a:r>
            <a:r>
              <a:rPr lang="en-US" dirty="0"/>
              <a:t>are implemented using the keywords </a:t>
            </a:r>
            <a:r>
              <a:rPr lang="en-US" dirty="0" smtClean="0"/>
              <a:t>try, </a:t>
            </a:r>
            <a:r>
              <a:rPr lang="en-US" b="1" dirty="0" smtClean="0"/>
              <a:t>throw</a:t>
            </a:r>
            <a:r>
              <a:rPr lang="en-US" dirty="0" smtClean="0"/>
              <a:t>, and catch</a:t>
            </a:r>
            <a:endParaRPr lang="en-US" b="1" dirty="0"/>
          </a:p>
          <a:p>
            <a:endParaRPr lang="en-US" dirty="0" smtClean="0"/>
          </a:p>
          <a:p>
            <a:r>
              <a:rPr lang="en-US" dirty="0" smtClean="0"/>
              <a:t>The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throw</a:t>
            </a:r>
            <a:r>
              <a:rPr lang="en-US" dirty="0"/>
              <a:t> keyword is used when we encounter an </a:t>
            </a:r>
            <a:r>
              <a:rPr lang="en-US" dirty="0" smtClean="0"/>
              <a:t>error</a:t>
            </a:r>
          </a:p>
          <a:p>
            <a:r>
              <a:rPr lang="en-US" dirty="0" smtClean="0"/>
              <a:t>Means </a:t>
            </a:r>
            <a:r>
              <a:rPr lang="en-US" dirty="0"/>
              <a:t>we are going to “throw” two </a:t>
            </a:r>
            <a:r>
              <a:rPr lang="en-US" dirty="0" smtClean="0"/>
              <a:t>things</a:t>
            </a:r>
            <a:endParaRPr lang="en-US" dirty="0"/>
          </a:p>
          <a:p>
            <a:pPr lvl="1"/>
            <a:r>
              <a:rPr lang="en-US" dirty="0" smtClean="0"/>
              <a:t>A </a:t>
            </a:r>
            <a:r>
              <a:rPr lang="en-US" dirty="0"/>
              <a:t>value (explicit)</a:t>
            </a:r>
          </a:p>
          <a:p>
            <a:pPr lvl="1"/>
            <a:r>
              <a:rPr lang="en-US" dirty="0" smtClean="0"/>
              <a:t>Control </a:t>
            </a:r>
            <a:r>
              <a:rPr lang="en-US" dirty="0"/>
              <a:t>flow (implicit)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35323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Try / Throw / Catch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Exceptions </a:t>
            </a:r>
            <a:r>
              <a:rPr lang="en-US" dirty="0"/>
              <a:t>are implemented using the keywords </a:t>
            </a:r>
            <a:r>
              <a:rPr lang="en-US" dirty="0" smtClean="0"/>
              <a:t>try, throw, and </a:t>
            </a:r>
            <a:r>
              <a:rPr lang="en-US" b="1" dirty="0"/>
              <a:t>catch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The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catch</a:t>
            </a:r>
            <a:r>
              <a:rPr lang="en-US" dirty="0"/>
              <a:t> keyword means we are going to try to catch at most </a:t>
            </a:r>
            <a:r>
              <a:rPr lang="en-US" b="1" dirty="0"/>
              <a:t>one </a:t>
            </a:r>
            <a:r>
              <a:rPr lang="en-US" dirty="0" smtClean="0"/>
              <a:t>type of value</a:t>
            </a:r>
            <a:endParaRPr lang="en-US" dirty="0"/>
          </a:p>
          <a:p>
            <a:pPr lvl="1"/>
            <a:r>
              <a:rPr lang="en-US" dirty="0" smtClean="0"/>
              <a:t>To </a:t>
            </a:r>
            <a:r>
              <a:rPr lang="en-US" dirty="0"/>
              <a:t>catch different types of values, we need multiple catch statements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35323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Exception Example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458200" cy="4525963"/>
          </a:xfrm>
        </p:spPr>
        <p:txBody>
          <a:bodyPr/>
          <a:lstStyle/>
          <a:p>
            <a:pPr marL="0" indent="0" eaLnBrk="1" hangingPunct="1">
              <a:buFont typeface="Arial" pitchFamily="34" charset="0"/>
              <a:buNone/>
            </a:pPr>
            <a:r>
              <a:rPr lang="en-US" altLang="en-US" sz="2800" b="1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// inside </a:t>
            </a:r>
            <a:r>
              <a:rPr lang="en-US" altLang="en-US" sz="2800" b="1" dirty="0" err="1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SetCarID</a:t>
            </a:r>
            <a:r>
              <a:rPr lang="en-US" altLang="en-US" sz="2800" b="1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() function</a:t>
            </a:r>
          </a:p>
          <a:p>
            <a:pPr marL="0" indent="0" eaLnBrk="1" hangingPunct="1">
              <a:buFont typeface="Arial" pitchFamily="34" charset="0"/>
              <a:buNone/>
            </a:pPr>
            <a:endParaRPr lang="en-US" altLang="en-US" sz="28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buFont typeface="Arial" pitchFamily="34" charset="0"/>
              <a:buNone/>
            </a:pPr>
            <a:r>
              <a:rPr lang="en-US" altLang="en-US" sz="2800" b="1" dirty="0" smtClean="0">
                <a:latin typeface="Courier New" pitchFamily="49" charset="0"/>
                <a:cs typeface="Courier New" pitchFamily="49" charset="0"/>
              </a:rPr>
              <a:t>  if (</a:t>
            </a:r>
            <a:r>
              <a:rPr lang="en-US" altLang="en-US" sz="2800" b="1" dirty="0" err="1" smtClean="0">
                <a:latin typeface="Courier New" pitchFamily="49" charset="0"/>
                <a:cs typeface="Courier New" pitchFamily="49" charset="0"/>
              </a:rPr>
              <a:t>newID</a:t>
            </a:r>
            <a:r>
              <a:rPr lang="en-US" altLang="en-US" sz="2800" b="1" dirty="0" smtClean="0">
                <a:latin typeface="Courier New" pitchFamily="49" charset="0"/>
                <a:cs typeface="Courier New" pitchFamily="49" charset="0"/>
              </a:rPr>
              <a:t> &lt; MIN_ID_VAL ||</a:t>
            </a:r>
            <a:br>
              <a:rPr lang="en-US" altLang="en-US" sz="28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altLang="en-US" sz="2800" b="1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altLang="en-US" sz="2800" b="1" dirty="0" err="1" smtClean="0">
                <a:latin typeface="Courier New" pitchFamily="49" charset="0"/>
                <a:cs typeface="Courier New" pitchFamily="49" charset="0"/>
              </a:rPr>
              <a:t>newID</a:t>
            </a:r>
            <a:r>
              <a:rPr lang="en-US" altLang="en-US" sz="2800" b="1" dirty="0" smtClean="0">
                <a:latin typeface="Courier New" pitchFamily="49" charset="0"/>
                <a:cs typeface="Courier New" pitchFamily="49" charset="0"/>
              </a:rPr>
              <a:t> &gt; MAX_ID_VAL) {</a:t>
            </a:r>
          </a:p>
          <a:p>
            <a:pPr marL="0" indent="0">
              <a:buNone/>
            </a:pPr>
            <a:r>
              <a:rPr lang="en-US" altLang="en-US" sz="28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altLang="en-US" sz="2800" b="1" dirty="0" err="1">
                <a:latin typeface="Courier New" pitchFamily="49" charset="0"/>
                <a:cs typeface="Courier New" pitchFamily="49" charset="0"/>
              </a:rPr>
              <a:t>cerr</a:t>
            </a:r>
            <a:r>
              <a:rPr lang="en-US" altLang="en-US" sz="2800" b="1" dirty="0">
                <a:latin typeface="Courier New" pitchFamily="49" charset="0"/>
                <a:cs typeface="Courier New" pitchFamily="49" charset="0"/>
              </a:rPr>
              <a:t> &lt;&lt; </a:t>
            </a:r>
            <a:r>
              <a:rPr lang="en-US" altLang="en-US" sz="28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"ID invalid, no change"</a:t>
            </a:r>
            <a:r>
              <a:rPr lang="en-US" altLang="en-US" sz="2800" b="1" dirty="0">
                <a:latin typeface="Courier New" pitchFamily="49" charset="0"/>
                <a:cs typeface="Courier New" pitchFamily="49" charset="0"/>
              </a:rPr>
              <a:t>;</a:t>
            </a:r>
            <a:endParaRPr lang="en-US" altLang="en-US" sz="28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buFont typeface="Arial" pitchFamily="34" charset="0"/>
              <a:buNone/>
            </a:pPr>
            <a:r>
              <a:rPr lang="en-US" altLang="en-US" sz="2800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B41526-8C3D-470C-9AE4-FB46F9CD9D61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397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Exception Example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458200" cy="4525963"/>
          </a:xfrm>
        </p:spPr>
        <p:txBody>
          <a:bodyPr/>
          <a:lstStyle/>
          <a:p>
            <a:pPr marL="0" indent="0" eaLnBrk="1" hangingPunct="1">
              <a:buFont typeface="Arial" pitchFamily="34" charset="0"/>
              <a:buNone/>
            </a:pPr>
            <a:r>
              <a:rPr lang="en-US" altLang="en-US" sz="2800" b="1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// inside </a:t>
            </a:r>
            <a:r>
              <a:rPr lang="en-US" altLang="en-US" sz="2800" b="1" dirty="0" err="1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SetCarID</a:t>
            </a:r>
            <a:r>
              <a:rPr lang="en-US" altLang="en-US" sz="2800" b="1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() function</a:t>
            </a:r>
          </a:p>
          <a:p>
            <a:pPr marL="0" indent="0" eaLnBrk="1" hangingPunct="1">
              <a:buFont typeface="Arial" pitchFamily="34" charset="0"/>
              <a:buNone/>
            </a:pPr>
            <a:r>
              <a:rPr lang="en-US" altLang="en-US" sz="2800" b="1" dirty="0" smtClean="0">
                <a:latin typeface="Courier New" pitchFamily="49" charset="0"/>
                <a:cs typeface="Courier New" pitchFamily="49" charset="0"/>
              </a:rPr>
              <a:t>try {</a:t>
            </a:r>
          </a:p>
          <a:p>
            <a:pPr marL="0" indent="0" eaLnBrk="1" hangingPunct="1">
              <a:buFont typeface="Arial" pitchFamily="34" charset="0"/>
              <a:buNone/>
            </a:pPr>
            <a:r>
              <a:rPr lang="en-US" altLang="en-US" sz="2800" b="1" dirty="0" smtClean="0">
                <a:latin typeface="Courier New" pitchFamily="49" charset="0"/>
                <a:cs typeface="Courier New" pitchFamily="49" charset="0"/>
              </a:rPr>
              <a:t>  if (</a:t>
            </a:r>
            <a:r>
              <a:rPr lang="en-US" altLang="en-US" sz="2800" b="1" dirty="0" err="1" smtClean="0">
                <a:latin typeface="Courier New" pitchFamily="49" charset="0"/>
                <a:cs typeface="Courier New" pitchFamily="49" charset="0"/>
              </a:rPr>
              <a:t>newID</a:t>
            </a:r>
            <a:r>
              <a:rPr lang="en-US" altLang="en-US" sz="2800" b="1" dirty="0" smtClean="0">
                <a:latin typeface="Courier New" pitchFamily="49" charset="0"/>
                <a:cs typeface="Courier New" pitchFamily="49" charset="0"/>
              </a:rPr>
              <a:t> &lt; MIN_ID_VAL ||</a:t>
            </a:r>
            <a:br>
              <a:rPr lang="en-US" altLang="en-US" sz="28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altLang="en-US" sz="2800" b="1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altLang="en-US" sz="2800" b="1" dirty="0" err="1" smtClean="0">
                <a:latin typeface="Courier New" pitchFamily="49" charset="0"/>
                <a:cs typeface="Courier New" pitchFamily="49" charset="0"/>
              </a:rPr>
              <a:t>newID</a:t>
            </a:r>
            <a:r>
              <a:rPr lang="en-US" altLang="en-US" sz="2800" b="1" dirty="0" smtClean="0">
                <a:latin typeface="Courier New" pitchFamily="49" charset="0"/>
                <a:cs typeface="Courier New" pitchFamily="49" charset="0"/>
              </a:rPr>
              <a:t> &gt; MAX_ID_VAL) {</a:t>
            </a:r>
          </a:p>
          <a:p>
            <a:pPr marL="0" indent="0" eaLnBrk="1" hangingPunct="1">
              <a:buFont typeface="Arial" pitchFamily="34" charset="0"/>
              <a:buNone/>
            </a:pPr>
            <a:r>
              <a:rPr lang="en-US" altLang="en-US" sz="28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altLang="en-US" sz="2800" b="1" dirty="0" err="1" smtClean="0">
                <a:latin typeface="Courier New" pitchFamily="49" charset="0"/>
                <a:cs typeface="Courier New" pitchFamily="49" charset="0"/>
              </a:rPr>
              <a:t>cerr</a:t>
            </a:r>
            <a:r>
              <a:rPr lang="en-US" altLang="en-US" sz="2800" b="1" dirty="0" smtClean="0">
                <a:latin typeface="Courier New" pitchFamily="49" charset="0"/>
                <a:cs typeface="Courier New" pitchFamily="49" charset="0"/>
              </a:rPr>
              <a:t> &lt;&lt; </a:t>
            </a:r>
            <a:r>
              <a:rPr lang="en-US" altLang="en-US" sz="2800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"ID invalid, no change"</a:t>
            </a:r>
            <a:r>
              <a:rPr lang="en-US" altLang="en-US" sz="28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 eaLnBrk="1" hangingPunct="1">
              <a:buFont typeface="Arial" pitchFamily="34" charset="0"/>
              <a:buNone/>
            </a:pPr>
            <a:r>
              <a:rPr lang="en-US" altLang="en-US" sz="2800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 eaLnBrk="1" hangingPunct="1">
              <a:buFont typeface="Arial" pitchFamily="34" charset="0"/>
              <a:buNone/>
            </a:pPr>
            <a:r>
              <a:rPr lang="en-US" altLang="en-US" sz="28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 eaLnBrk="1" hangingPunct="1">
              <a:buFont typeface="Arial" pitchFamily="34" charset="0"/>
              <a:buNone/>
            </a:pPr>
            <a:r>
              <a:rPr lang="en-US" altLang="en-US" sz="2800" b="1" dirty="0" smtClean="0">
                <a:latin typeface="Courier New" pitchFamily="49" charset="0"/>
                <a:cs typeface="Courier New" pitchFamily="49" charset="0"/>
              </a:rPr>
              <a:t>catch () {</a:t>
            </a:r>
          </a:p>
          <a:p>
            <a:pPr marL="0" indent="0" eaLnBrk="1" hangingPunct="1">
              <a:buFont typeface="Arial" pitchFamily="34" charset="0"/>
              <a:buNone/>
            </a:pPr>
            <a:endParaRPr lang="en-US" altLang="en-US" sz="28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buFont typeface="Arial" pitchFamily="34" charset="0"/>
              <a:buNone/>
            </a:pPr>
            <a:r>
              <a:rPr lang="en-US" altLang="en-US" sz="28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altLang="en-US" sz="2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1393FF-29B6-4715-A95B-BA492F448236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868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Exception Example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458200" cy="4525963"/>
          </a:xfrm>
        </p:spPr>
        <p:txBody>
          <a:bodyPr/>
          <a:lstStyle/>
          <a:p>
            <a:pPr marL="0" indent="0" eaLnBrk="1" hangingPunct="1">
              <a:buFont typeface="Arial" pitchFamily="34" charset="0"/>
              <a:buNone/>
            </a:pPr>
            <a:r>
              <a:rPr lang="en-US" altLang="en-US" sz="2800" b="1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// inside </a:t>
            </a:r>
            <a:r>
              <a:rPr lang="en-US" altLang="en-US" sz="2800" b="1" dirty="0" err="1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SetCarID</a:t>
            </a:r>
            <a:r>
              <a:rPr lang="en-US" altLang="en-US" sz="2800" b="1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() function</a:t>
            </a:r>
          </a:p>
          <a:p>
            <a:pPr marL="0" indent="0" eaLnBrk="1" hangingPunct="1">
              <a:buFont typeface="Arial" pitchFamily="34" charset="0"/>
              <a:buNone/>
            </a:pPr>
            <a:r>
              <a:rPr lang="en-US" altLang="en-US" sz="2800" b="1" dirty="0" smtClean="0">
                <a:latin typeface="Courier New" pitchFamily="49" charset="0"/>
                <a:cs typeface="Courier New" pitchFamily="49" charset="0"/>
              </a:rPr>
              <a:t>try {</a:t>
            </a:r>
          </a:p>
          <a:p>
            <a:pPr marL="0" indent="0" eaLnBrk="1" hangingPunct="1">
              <a:buFont typeface="Arial" pitchFamily="34" charset="0"/>
              <a:buNone/>
            </a:pPr>
            <a:r>
              <a:rPr lang="en-US" altLang="en-US" sz="2800" b="1" dirty="0" smtClean="0">
                <a:latin typeface="Courier New" pitchFamily="49" charset="0"/>
                <a:cs typeface="Courier New" pitchFamily="49" charset="0"/>
              </a:rPr>
              <a:t>  if (</a:t>
            </a:r>
            <a:r>
              <a:rPr lang="en-US" altLang="en-US" sz="2800" b="1" dirty="0" err="1" smtClean="0">
                <a:latin typeface="Courier New" pitchFamily="49" charset="0"/>
                <a:cs typeface="Courier New" pitchFamily="49" charset="0"/>
              </a:rPr>
              <a:t>newID</a:t>
            </a:r>
            <a:r>
              <a:rPr lang="en-US" altLang="en-US" sz="2800" b="1" dirty="0" smtClean="0">
                <a:latin typeface="Courier New" pitchFamily="49" charset="0"/>
                <a:cs typeface="Courier New" pitchFamily="49" charset="0"/>
              </a:rPr>
              <a:t> &lt; MIN_ID_VAL ||</a:t>
            </a:r>
            <a:br>
              <a:rPr lang="en-US" altLang="en-US" sz="28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altLang="en-US" sz="2800" b="1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altLang="en-US" sz="2800" b="1" dirty="0" err="1" smtClean="0">
                <a:latin typeface="Courier New" pitchFamily="49" charset="0"/>
                <a:cs typeface="Courier New" pitchFamily="49" charset="0"/>
              </a:rPr>
              <a:t>newID</a:t>
            </a:r>
            <a:r>
              <a:rPr lang="en-US" altLang="en-US" sz="2800" b="1" dirty="0" smtClean="0">
                <a:latin typeface="Courier New" pitchFamily="49" charset="0"/>
                <a:cs typeface="Courier New" pitchFamily="49" charset="0"/>
              </a:rPr>
              <a:t> &gt; MAX_ID_VAL) {</a:t>
            </a:r>
          </a:p>
          <a:p>
            <a:pPr marL="0" indent="0" eaLnBrk="1" hangingPunct="1">
              <a:buFont typeface="Arial" pitchFamily="34" charset="0"/>
              <a:buNone/>
            </a:pPr>
            <a:r>
              <a:rPr lang="en-US" altLang="en-US" sz="2800" b="1" dirty="0" smtClean="0">
                <a:latin typeface="Courier New" pitchFamily="49" charset="0"/>
                <a:cs typeface="Courier New" pitchFamily="49" charset="0"/>
              </a:rPr>
              <a:t>    throw(</a:t>
            </a:r>
            <a:r>
              <a:rPr lang="en-US" altLang="en-US" sz="2800" b="1" dirty="0" err="1" smtClean="0">
                <a:latin typeface="Courier New" pitchFamily="49" charset="0"/>
                <a:cs typeface="Courier New" pitchFamily="49" charset="0"/>
              </a:rPr>
              <a:t>newID</a:t>
            </a:r>
            <a:r>
              <a:rPr lang="en-US" altLang="en-US" sz="28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 eaLnBrk="1" hangingPunct="1">
              <a:buFont typeface="Arial" pitchFamily="34" charset="0"/>
              <a:buNone/>
            </a:pPr>
            <a:r>
              <a:rPr lang="en-US" altLang="en-US" sz="2800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 eaLnBrk="1" hangingPunct="1">
              <a:buFont typeface="Arial" pitchFamily="34" charset="0"/>
              <a:buNone/>
            </a:pPr>
            <a:r>
              <a:rPr lang="en-US" altLang="en-US" sz="28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 eaLnBrk="1" hangingPunct="1">
              <a:buFont typeface="Arial" pitchFamily="34" charset="0"/>
              <a:buNone/>
            </a:pPr>
            <a:r>
              <a:rPr lang="en-US" altLang="en-US" sz="2800" b="1" dirty="0" smtClean="0">
                <a:latin typeface="Courier New" pitchFamily="49" charset="0"/>
                <a:cs typeface="Courier New" pitchFamily="49" charset="0"/>
              </a:rPr>
              <a:t>catch () {</a:t>
            </a:r>
          </a:p>
          <a:p>
            <a:pPr marL="0" indent="0" eaLnBrk="1" hangingPunct="1">
              <a:buFont typeface="Arial" pitchFamily="34" charset="0"/>
              <a:buNone/>
            </a:pPr>
            <a:endParaRPr lang="en-US" altLang="en-US" sz="28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buFont typeface="Arial" pitchFamily="34" charset="0"/>
              <a:buNone/>
            </a:pPr>
            <a:r>
              <a:rPr lang="en-US" altLang="en-US" sz="28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altLang="en-US" sz="2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F7C4D9-B67F-493D-A2B1-3C48261515A6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964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Last Class We Covered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Inheritance</a:t>
            </a:r>
          </a:p>
          <a:p>
            <a:r>
              <a:rPr lang="en-US" sz="3200" dirty="0" smtClean="0"/>
              <a:t>Polymorphism</a:t>
            </a:r>
          </a:p>
          <a:p>
            <a:r>
              <a:rPr lang="en-US" dirty="0" smtClean="0"/>
              <a:t>Virtual functions</a:t>
            </a:r>
          </a:p>
          <a:p>
            <a:pPr lvl="1"/>
            <a:r>
              <a:rPr lang="en-US" sz="2800" dirty="0" smtClean="0"/>
              <a:t>Abstract Classes</a:t>
            </a:r>
          </a:p>
          <a:p>
            <a:endParaRPr lang="en-US" sz="3200" dirty="0"/>
          </a:p>
          <a:p>
            <a:r>
              <a:rPr lang="en-US" dirty="0" smtClean="0"/>
              <a:t>Exam 2</a:t>
            </a:r>
            <a:endParaRPr lang="en-US" sz="3200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20135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Exception Example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458200" cy="4525963"/>
          </a:xfrm>
        </p:spPr>
        <p:txBody>
          <a:bodyPr/>
          <a:lstStyle/>
          <a:p>
            <a:pPr marL="0" indent="0" eaLnBrk="1" hangingPunct="1">
              <a:buFont typeface="Arial" pitchFamily="34" charset="0"/>
              <a:buNone/>
            </a:pPr>
            <a:r>
              <a:rPr lang="en-US" altLang="en-US" sz="2800" b="1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// inside </a:t>
            </a:r>
            <a:r>
              <a:rPr lang="en-US" altLang="en-US" sz="2800" b="1" dirty="0" err="1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SetCarID</a:t>
            </a:r>
            <a:r>
              <a:rPr lang="en-US" altLang="en-US" sz="2800" b="1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() function</a:t>
            </a:r>
          </a:p>
          <a:p>
            <a:pPr marL="0" indent="0" eaLnBrk="1" hangingPunct="1">
              <a:buFont typeface="Arial" pitchFamily="34" charset="0"/>
              <a:buNone/>
            </a:pPr>
            <a:r>
              <a:rPr lang="en-US" altLang="en-US" sz="2800" b="1" dirty="0" smtClean="0">
                <a:latin typeface="Courier New" pitchFamily="49" charset="0"/>
                <a:cs typeface="Courier New" pitchFamily="49" charset="0"/>
              </a:rPr>
              <a:t>try {</a:t>
            </a:r>
          </a:p>
          <a:p>
            <a:pPr marL="0" indent="0" eaLnBrk="1" hangingPunct="1">
              <a:buFont typeface="Arial" pitchFamily="34" charset="0"/>
              <a:buNone/>
            </a:pPr>
            <a:r>
              <a:rPr lang="en-US" altLang="en-US" sz="2800" b="1" dirty="0" smtClean="0">
                <a:latin typeface="Courier New" pitchFamily="49" charset="0"/>
                <a:cs typeface="Courier New" pitchFamily="49" charset="0"/>
              </a:rPr>
              <a:t>  if (</a:t>
            </a:r>
            <a:r>
              <a:rPr lang="en-US" altLang="en-US" sz="2800" b="1" dirty="0" err="1" smtClean="0">
                <a:latin typeface="Courier New" pitchFamily="49" charset="0"/>
                <a:cs typeface="Courier New" pitchFamily="49" charset="0"/>
              </a:rPr>
              <a:t>newID</a:t>
            </a:r>
            <a:r>
              <a:rPr lang="en-US" altLang="en-US" sz="2800" b="1" dirty="0" smtClean="0">
                <a:latin typeface="Courier New" pitchFamily="49" charset="0"/>
                <a:cs typeface="Courier New" pitchFamily="49" charset="0"/>
              </a:rPr>
              <a:t> &lt; MIN_ID_VAL ||</a:t>
            </a:r>
            <a:br>
              <a:rPr lang="en-US" altLang="en-US" sz="28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altLang="en-US" sz="2800" b="1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altLang="en-US" sz="2800" b="1" dirty="0" err="1" smtClean="0">
                <a:latin typeface="Courier New" pitchFamily="49" charset="0"/>
                <a:cs typeface="Courier New" pitchFamily="49" charset="0"/>
              </a:rPr>
              <a:t>newID</a:t>
            </a:r>
            <a:r>
              <a:rPr lang="en-US" altLang="en-US" sz="2800" b="1" dirty="0" smtClean="0">
                <a:latin typeface="Courier New" pitchFamily="49" charset="0"/>
                <a:cs typeface="Courier New" pitchFamily="49" charset="0"/>
              </a:rPr>
              <a:t> &gt; MAX_ID_VAL) {</a:t>
            </a:r>
          </a:p>
          <a:p>
            <a:pPr marL="0" indent="0" eaLnBrk="1" hangingPunct="1">
              <a:buFont typeface="Arial" pitchFamily="34" charset="0"/>
              <a:buNone/>
            </a:pPr>
            <a:r>
              <a:rPr lang="en-US" altLang="en-US" sz="2800" b="1" dirty="0" smtClean="0">
                <a:latin typeface="Courier New" pitchFamily="49" charset="0"/>
                <a:cs typeface="Courier New" pitchFamily="49" charset="0"/>
              </a:rPr>
              <a:t>    throw(</a:t>
            </a:r>
            <a:r>
              <a:rPr lang="en-US" altLang="en-US" sz="2800" b="1" dirty="0" err="1" smtClean="0">
                <a:latin typeface="Courier New" pitchFamily="49" charset="0"/>
                <a:cs typeface="Courier New" pitchFamily="49" charset="0"/>
              </a:rPr>
              <a:t>newID</a:t>
            </a:r>
            <a:r>
              <a:rPr lang="en-US" altLang="en-US" sz="28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 eaLnBrk="1" hangingPunct="1">
              <a:buFont typeface="Arial" pitchFamily="34" charset="0"/>
              <a:buNone/>
            </a:pPr>
            <a:r>
              <a:rPr lang="en-US" altLang="en-US" sz="2800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 eaLnBrk="1" hangingPunct="1">
              <a:buFont typeface="Arial" pitchFamily="34" charset="0"/>
              <a:buNone/>
            </a:pPr>
            <a:r>
              <a:rPr lang="en-US" altLang="en-US" sz="28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 eaLnBrk="1" hangingPunct="1">
              <a:buFont typeface="Arial" pitchFamily="34" charset="0"/>
              <a:buNone/>
            </a:pPr>
            <a:r>
              <a:rPr lang="en-US" altLang="en-US" sz="2800" b="1" dirty="0" smtClean="0">
                <a:latin typeface="Courier New" pitchFamily="49" charset="0"/>
                <a:cs typeface="Courier New" pitchFamily="49" charset="0"/>
              </a:rPr>
              <a:t>catch (</a:t>
            </a:r>
            <a:r>
              <a:rPr lang="en-US" altLang="en-US" sz="28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altLang="en-US" sz="2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en-US" sz="2800" b="1" dirty="0" smtClean="0">
                <a:solidFill>
                  <a:srgbClr val="D60093"/>
                </a:solidFill>
                <a:latin typeface="Courier New" pitchFamily="49" charset="0"/>
                <a:cs typeface="Courier New" pitchFamily="49" charset="0"/>
              </a:rPr>
              <a:t>ID</a:t>
            </a:r>
            <a:r>
              <a:rPr lang="en-US" altLang="en-US" sz="2800" b="1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0" indent="0" eaLnBrk="1" hangingPunct="1">
              <a:buFont typeface="Arial" pitchFamily="34" charset="0"/>
              <a:buNone/>
            </a:pPr>
            <a:endParaRPr lang="en-US" altLang="en-US" sz="28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buFont typeface="Arial" pitchFamily="34" charset="0"/>
              <a:buNone/>
            </a:pPr>
            <a:r>
              <a:rPr lang="en-US" altLang="en-US" sz="28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altLang="en-US" sz="2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578CE7-C50A-4DD3-9216-3A454C4FBE2F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770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Exception Example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458200" cy="4525963"/>
          </a:xfrm>
        </p:spPr>
        <p:txBody>
          <a:bodyPr/>
          <a:lstStyle/>
          <a:p>
            <a:pPr marL="0" indent="0" eaLnBrk="1" hangingPunct="1">
              <a:buFont typeface="Arial" pitchFamily="34" charset="0"/>
              <a:buNone/>
            </a:pPr>
            <a:r>
              <a:rPr lang="en-US" altLang="en-US" sz="2800" b="1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// inside </a:t>
            </a:r>
            <a:r>
              <a:rPr lang="en-US" altLang="en-US" sz="2800" b="1" dirty="0" err="1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SetCarID</a:t>
            </a:r>
            <a:r>
              <a:rPr lang="en-US" altLang="en-US" sz="2800" b="1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() function</a:t>
            </a:r>
          </a:p>
          <a:p>
            <a:pPr marL="0" indent="0" eaLnBrk="1" hangingPunct="1">
              <a:buFont typeface="Arial" pitchFamily="34" charset="0"/>
              <a:buNone/>
            </a:pPr>
            <a:r>
              <a:rPr lang="en-US" altLang="en-US" sz="2800" b="1" dirty="0" smtClean="0">
                <a:latin typeface="Courier New" pitchFamily="49" charset="0"/>
                <a:cs typeface="Courier New" pitchFamily="49" charset="0"/>
              </a:rPr>
              <a:t>try {</a:t>
            </a:r>
          </a:p>
          <a:p>
            <a:pPr marL="0" indent="0" eaLnBrk="1" hangingPunct="1">
              <a:buFont typeface="Arial" pitchFamily="34" charset="0"/>
              <a:buNone/>
            </a:pPr>
            <a:r>
              <a:rPr lang="en-US" altLang="en-US" sz="2800" b="1" dirty="0" smtClean="0">
                <a:latin typeface="Courier New" pitchFamily="49" charset="0"/>
                <a:cs typeface="Courier New" pitchFamily="49" charset="0"/>
              </a:rPr>
              <a:t>  if (</a:t>
            </a:r>
            <a:r>
              <a:rPr lang="en-US" altLang="en-US" sz="2800" b="1" dirty="0" err="1" smtClean="0">
                <a:latin typeface="Courier New" pitchFamily="49" charset="0"/>
                <a:cs typeface="Courier New" pitchFamily="49" charset="0"/>
              </a:rPr>
              <a:t>newID</a:t>
            </a:r>
            <a:r>
              <a:rPr lang="en-US" altLang="en-US" sz="2800" b="1" dirty="0" smtClean="0">
                <a:latin typeface="Courier New" pitchFamily="49" charset="0"/>
                <a:cs typeface="Courier New" pitchFamily="49" charset="0"/>
              </a:rPr>
              <a:t> &lt; MIN_ID_VAL ||</a:t>
            </a:r>
            <a:br>
              <a:rPr lang="en-US" altLang="en-US" sz="28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altLang="en-US" sz="2800" b="1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altLang="en-US" sz="2800" b="1" dirty="0" err="1" smtClean="0">
                <a:latin typeface="Courier New" pitchFamily="49" charset="0"/>
                <a:cs typeface="Courier New" pitchFamily="49" charset="0"/>
              </a:rPr>
              <a:t>newID</a:t>
            </a:r>
            <a:r>
              <a:rPr lang="en-US" altLang="en-US" sz="2800" b="1" dirty="0" smtClean="0">
                <a:latin typeface="Courier New" pitchFamily="49" charset="0"/>
                <a:cs typeface="Courier New" pitchFamily="49" charset="0"/>
              </a:rPr>
              <a:t> &gt; MAX_ID_VAL) {</a:t>
            </a:r>
          </a:p>
          <a:p>
            <a:pPr marL="0" indent="0" eaLnBrk="1" hangingPunct="1">
              <a:buFont typeface="Arial" pitchFamily="34" charset="0"/>
              <a:buNone/>
            </a:pPr>
            <a:r>
              <a:rPr lang="en-US" altLang="en-US" sz="2800" b="1" dirty="0" smtClean="0">
                <a:latin typeface="Courier New" pitchFamily="49" charset="0"/>
                <a:cs typeface="Courier New" pitchFamily="49" charset="0"/>
              </a:rPr>
              <a:t>    throw(</a:t>
            </a:r>
            <a:r>
              <a:rPr lang="en-US" altLang="en-US" sz="2800" b="1" dirty="0" err="1" smtClean="0">
                <a:latin typeface="Courier New" pitchFamily="49" charset="0"/>
                <a:cs typeface="Courier New" pitchFamily="49" charset="0"/>
              </a:rPr>
              <a:t>newID</a:t>
            </a:r>
            <a:r>
              <a:rPr lang="en-US" altLang="en-US" sz="28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 eaLnBrk="1" hangingPunct="1">
              <a:buFont typeface="Arial" pitchFamily="34" charset="0"/>
              <a:buNone/>
            </a:pPr>
            <a:r>
              <a:rPr lang="en-US" altLang="en-US" sz="2800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 eaLnBrk="1" hangingPunct="1">
              <a:buFont typeface="Arial" pitchFamily="34" charset="0"/>
              <a:buNone/>
            </a:pPr>
            <a:r>
              <a:rPr lang="en-US" altLang="en-US" sz="28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 eaLnBrk="1" hangingPunct="1">
              <a:buFont typeface="Arial" pitchFamily="34" charset="0"/>
              <a:buNone/>
            </a:pPr>
            <a:r>
              <a:rPr lang="en-US" altLang="en-US" sz="2800" b="1" dirty="0" smtClean="0">
                <a:latin typeface="Courier New" pitchFamily="49" charset="0"/>
                <a:cs typeface="Courier New" pitchFamily="49" charset="0"/>
              </a:rPr>
              <a:t>catch (</a:t>
            </a:r>
            <a:r>
              <a:rPr lang="en-US" altLang="en-US" sz="28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altLang="en-US" sz="2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en-US" sz="2800" b="1" dirty="0" smtClean="0">
                <a:solidFill>
                  <a:srgbClr val="D60093"/>
                </a:solidFill>
                <a:latin typeface="Courier New" pitchFamily="49" charset="0"/>
                <a:cs typeface="Courier New" pitchFamily="49" charset="0"/>
              </a:rPr>
              <a:t>ID</a:t>
            </a:r>
            <a:r>
              <a:rPr lang="en-US" altLang="en-US" sz="2800" b="1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0" indent="0">
              <a:buNone/>
            </a:pPr>
            <a:r>
              <a:rPr lang="en-US" altLang="en-US" sz="28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altLang="en-US" sz="2800" b="1" dirty="0" err="1">
                <a:latin typeface="Courier New" pitchFamily="49" charset="0"/>
                <a:cs typeface="Courier New" pitchFamily="49" charset="0"/>
              </a:rPr>
              <a:t>cerr</a:t>
            </a:r>
            <a:r>
              <a:rPr lang="en-US" altLang="en-US" sz="2800" b="1" dirty="0">
                <a:latin typeface="Courier New" pitchFamily="49" charset="0"/>
                <a:cs typeface="Courier New" pitchFamily="49" charset="0"/>
              </a:rPr>
              <a:t> &lt;&lt; </a:t>
            </a:r>
            <a:r>
              <a:rPr lang="en-US" altLang="en-US" sz="28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"ID invalid, no change</a:t>
            </a:r>
            <a:r>
              <a:rPr lang="en-US" altLang="en-US" sz="2800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altLang="en-US" sz="28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altLang="en-US" sz="28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altLang="en-US" sz="2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1F7E9C-5190-47E5-BFAA-0D209242C392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381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Catching and Throwing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6831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Using Catch</a:t>
            </a:r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The </a:t>
            </a:r>
            <a:r>
              <a:rPr lang="en-US" alt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catch</a:t>
            </a:r>
            <a:r>
              <a:rPr lang="en-US" altLang="en-US" dirty="0" smtClean="0"/>
              <a:t> keyword requires:</a:t>
            </a:r>
          </a:p>
          <a:p>
            <a:pPr lvl="1" eaLnBrk="1" hangingPunct="1"/>
            <a:r>
              <a:rPr lang="en-US" altLang="en-US" dirty="0" smtClean="0"/>
              <a:t>One parameter</a:t>
            </a:r>
          </a:p>
          <a:p>
            <a:pPr lvl="2" eaLnBrk="1" hangingPunct="1"/>
            <a:r>
              <a:rPr lang="en-US" altLang="en-US" sz="2800" dirty="0" err="1" smtClean="0"/>
              <a:t>Typename</a:t>
            </a:r>
            <a:r>
              <a:rPr lang="en-US" altLang="en-US" sz="2800" dirty="0" smtClean="0"/>
              <a:t> (</a:t>
            </a:r>
            <a:r>
              <a:rPr lang="en-US" altLang="en-US" sz="2800" dirty="0" err="1" smtClean="0"/>
              <a:t>int</a:t>
            </a:r>
            <a:r>
              <a:rPr lang="en-US" altLang="en-US" sz="2800" dirty="0" smtClean="0"/>
              <a:t>, exception, </a:t>
            </a:r>
            <a:r>
              <a:rPr lang="en-US" altLang="en-US" sz="2800" dirty="0" err="1" smtClean="0"/>
              <a:t>out_of_range</a:t>
            </a:r>
            <a:r>
              <a:rPr lang="en-US" altLang="en-US" sz="2800" dirty="0" smtClean="0"/>
              <a:t>, </a:t>
            </a:r>
            <a:r>
              <a:rPr lang="en-US" altLang="en-US" sz="2800" dirty="0" err="1" smtClean="0"/>
              <a:t>etc</a:t>
            </a:r>
            <a:r>
              <a:rPr lang="en-US" altLang="en-US" sz="2800" dirty="0" smtClean="0"/>
              <a:t>)</a:t>
            </a:r>
          </a:p>
          <a:p>
            <a:pPr lvl="2" eaLnBrk="1" hangingPunct="1"/>
            <a:r>
              <a:rPr lang="en-US" altLang="en-US" sz="2800" dirty="0" smtClean="0"/>
              <a:t>Name (</a:t>
            </a:r>
            <a:r>
              <a:rPr lang="en-US" altLang="en-US" sz="2800" dirty="0" err="1" smtClean="0"/>
              <a:t>newID</a:t>
            </a:r>
            <a:r>
              <a:rPr lang="en-US" altLang="en-US" sz="2800" dirty="0" smtClean="0"/>
              <a:t>, e, </a:t>
            </a:r>
            <a:r>
              <a:rPr lang="en-US" altLang="en-US" sz="2800" dirty="0" err="1" smtClean="0"/>
              <a:t>oor</a:t>
            </a:r>
            <a:r>
              <a:rPr lang="en-US" altLang="en-US" sz="2800" dirty="0" smtClean="0"/>
              <a:t>, etc.) [optional]</a:t>
            </a:r>
          </a:p>
          <a:p>
            <a:pPr lvl="3" eaLnBrk="1" hangingPunct="1"/>
            <a:endParaRPr lang="en-US" altLang="en-US" dirty="0" smtClean="0"/>
          </a:p>
          <a:p>
            <a:pPr eaLnBrk="1" hangingPunct="1"/>
            <a:r>
              <a:rPr lang="en-US" altLang="en-US" dirty="0" smtClean="0"/>
              <a:t>To catch multiple types of exceptions, you need to use multiple </a:t>
            </a:r>
            <a:r>
              <a:rPr lang="en-US" altLang="en-US" b="1" i="1" dirty="0" smtClean="0"/>
              <a:t>catch blocks</a:t>
            </a:r>
          </a:p>
          <a:p>
            <a:pPr lvl="3" eaLnBrk="1" hangingPunct="1"/>
            <a:endParaRPr lang="en-US" altLang="en-US" dirty="0" smtClean="0"/>
          </a:p>
          <a:p>
            <a:pPr eaLnBrk="1" hangingPunct="1"/>
            <a:endParaRPr lang="en-US" alt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AC4A66-9F81-4938-82B5-3416F00FF52F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089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Using Catch</a:t>
            </a:r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You </a:t>
            </a:r>
            <a:r>
              <a:rPr lang="en-US" altLang="en-US" u="sng" dirty="0" smtClean="0"/>
              <a:t>can</a:t>
            </a:r>
            <a:r>
              <a:rPr lang="en-US" altLang="en-US" dirty="0" smtClean="0"/>
              <a:t> throw from inside a catch block</a:t>
            </a:r>
          </a:p>
          <a:p>
            <a:pPr eaLnBrk="1" hangingPunct="1"/>
            <a:r>
              <a:rPr lang="en-US" altLang="en-US" dirty="0" smtClean="0"/>
              <a:t>But this should be done sparingly and </a:t>
            </a:r>
            <a:br>
              <a:rPr lang="en-US" altLang="en-US" dirty="0" smtClean="0"/>
            </a:br>
            <a:r>
              <a:rPr lang="en-US" altLang="en-US" dirty="0" smtClean="0"/>
              <a:t>only after careful consideration</a:t>
            </a:r>
          </a:p>
          <a:p>
            <a:pPr lvl="1" eaLnBrk="1" hangingPunct="1"/>
            <a:r>
              <a:rPr lang="en-US" altLang="en-US" dirty="0" smtClean="0"/>
              <a:t>Most of the time, a nested try-catch means you should re-evaluate your program design</a:t>
            </a:r>
          </a:p>
          <a:p>
            <a:pPr lvl="3" eaLnBrk="1" hangingPunct="1"/>
            <a:endParaRPr lang="en-US" altLang="en-US" dirty="0" smtClean="0"/>
          </a:p>
          <a:p>
            <a:pPr eaLnBrk="1" hangingPunct="1"/>
            <a:r>
              <a:rPr lang="en-US" altLang="en-US" dirty="0" smtClean="0"/>
              <a:t>Uncaught exceptions will cause the </a:t>
            </a:r>
            <a:r>
              <a:rPr lang="en-US" altLang="en-US" b="1" dirty="0" smtClean="0">
                <a:latin typeface="Courier New" pitchFamily="49" charset="0"/>
                <a:cs typeface="Courier New" pitchFamily="49" charset="0"/>
              </a:rPr>
              <a:t>terminate()</a:t>
            </a:r>
            <a:r>
              <a:rPr lang="en-US" altLang="en-US" dirty="0" smtClean="0"/>
              <a:t> function to be called</a:t>
            </a:r>
          </a:p>
          <a:p>
            <a:pPr eaLnBrk="1" hangingPunct="1"/>
            <a:endParaRPr lang="en-US" alt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857909-AC30-43C3-8099-48A66C95E2E3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62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Using Catch</a:t>
            </a:r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Catch blocks are run </a:t>
            </a:r>
            <a:r>
              <a:rPr lang="en-US" altLang="en-US" u="sng" dirty="0" smtClean="0"/>
              <a:t>in order</a:t>
            </a:r>
            <a:r>
              <a:rPr lang="en-US" altLang="en-US" dirty="0" smtClean="0"/>
              <a:t>, so exceptions should be caught in order from</a:t>
            </a:r>
          </a:p>
          <a:p>
            <a:pPr lvl="1"/>
            <a:r>
              <a:rPr lang="en-US" altLang="en-US" sz="3200" u="sng" dirty="0" smtClean="0"/>
              <a:t>Most</a:t>
            </a:r>
            <a:r>
              <a:rPr lang="en-US" altLang="en-US" sz="3200" dirty="0" smtClean="0"/>
              <a:t> specific to </a:t>
            </a:r>
            <a:r>
              <a:rPr lang="en-US" altLang="en-US" sz="3200" u="sng" dirty="0" smtClean="0"/>
              <a:t>least</a:t>
            </a:r>
            <a:r>
              <a:rPr lang="en-US" altLang="en-US" sz="3200" dirty="0" smtClean="0"/>
              <a:t> specific</a:t>
            </a:r>
          </a:p>
          <a:p>
            <a:pPr lvl="3" eaLnBrk="1" hangingPunct="1"/>
            <a:endParaRPr lang="en-US" altLang="en-US" dirty="0" smtClean="0"/>
          </a:p>
          <a:p>
            <a:pPr eaLnBrk="1" hangingPunct="1"/>
            <a:r>
              <a:rPr lang="en-US" altLang="en-US" dirty="0" smtClean="0"/>
              <a:t>To catch all possible exceptions, use:</a:t>
            </a:r>
          </a:p>
          <a:p>
            <a:pPr marL="457200" lvl="1" indent="0" eaLnBrk="1" hangingPunct="1">
              <a:buFont typeface="Arial" pitchFamily="34" charset="0"/>
              <a:buNone/>
            </a:pPr>
            <a:r>
              <a:rPr lang="en-US" altLang="en-US" b="1" dirty="0" smtClean="0">
                <a:latin typeface="Courier New" pitchFamily="49" charset="0"/>
                <a:cs typeface="Courier New" pitchFamily="49" charset="0"/>
              </a:rPr>
              <a:t>catch(...)</a:t>
            </a:r>
          </a:p>
          <a:p>
            <a:pPr lvl="3" eaLnBrk="1" hangingPunct="1"/>
            <a:endParaRPr lang="en-US" altLang="en-US" dirty="0" smtClean="0"/>
          </a:p>
          <a:p>
            <a:pPr eaLnBrk="1" hangingPunct="1"/>
            <a:r>
              <a:rPr lang="en-US" altLang="en-US" dirty="0" smtClean="0"/>
              <a:t>(Literally use three periods as a parameter)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5F4F5B-51C0-441A-8B66-D864057BCC45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191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Throwing Out of a Function</a:t>
            </a:r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We can throw exceptions without try/catch</a:t>
            </a:r>
          </a:p>
          <a:p>
            <a:pPr lvl="1" eaLnBrk="1" hangingPunct="1"/>
            <a:r>
              <a:rPr lang="en-US" altLang="en-US" dirty="0" smtClean="0"/>
              <a:t>Most commonly done within functions</a:t>
            </a:r>
          </a:p>
          <a:p>
            <a:endParaRPr lang="en-US" altLang="en-US" dirty="0" smtClean="0"/>
          </a:p>
          <a:p>
            <a:pPr eaLnBrk="1" hangingPunct="1"/>
            <a:r>
              <a:rPr lang="en-US" altLang="en-US" dirty="0" smtClean="0"/>
              <a:t>Requires that we list possible exception types in the function prototype and definition</a:t>
            </a:r>
          </a:p>
          <a:p>
            <a:pPr lvl="1" eaLnBrk="1" hangingPunct="1"/>
            <a:r>
              <a:rPr lang="en-US" altLang="en-US" dirty="0" smtClean="0"/>
              <a:t>Called a </a:t>
            </a:r>
            <a:r>
              <a:rPr lang="en-US" altLang="en-US" b="1" i="1" dirty="0" smtClean="0"/>
              <a:t>throw list</a:t>
            </a:r>
            <a:endParaRPr lang="en-US" alt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1A2AF8-83A7-4DB7-BA3C-19094D34ED24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534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Throw Lists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Char char="•"/>
              <a:defRPr/>
            </a:pPr>
            <a:r>
              <a:rPr lang="en-US" dirty="0" smtClean="0"/>
              <a:t>Warn programmers that functions throw exceptions without catching them</a:t>
            </a:r>
          </a:p>
          <a:p>
            <a:pPr lvl="3" eaLnBrk="1" hangingPunct="1">
              <a:buFont typeface="Arial" charset="0"/>
              <a:buChar char="–"/>
              <a:defRPr/>
            </a:pPr>
            <a:endParaRPr lang="en-US" dirty="0"/>
          </a:p>
          <a:p>
            <a:pPr eaLnBrk="1" hangingPunct="1">
              <a:buFont typeface="Arial" charset="0"/>
              <a:buChar char="•"/>
              <a:defRPr/>
            </a:pPr>
            <a:r>
              <a:rPr lang="en-US" dirty="0" smtClean="0"/>
              <a:t>Throw lists should match up with what is thrown and not caught inside the function</a:t>
            </a:r>
          </a:p>
          <a:p>
            <a:pPr lvl="1" eaLnBrk="1" hangingPunct="1">
              <a:buFont typeface="Arial" charset="0"/>
              <a:buChar char="–"/>
              <a:defRPr/>
            </a:pPr>
            <a:r>
              <a:rPr lang="en-US" dirty="0" smtClean="0"/>
              <a:t>Otherwise, it can lead to a variety of errors, including the function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unexpected()</a:t>
            </a:r>
          </a:p>
          <a:p>
            <a:pPr lvl="3" eaLnBrk="1" hangingPunct="1">
              <a:buFont typeface="Arial" charset="0"/>
              <a:buChar char="–"/>
              <a:defRPr/>
            </a:pPr>
            <a:endParaRPr lang="en-US" dirty="0" smtClean="0"/>
          </a:p>
          <a:p>
            <a:pPr eaLnBrk="1" hangingPunct="1">
              <a:buFont typeface="Arial" charset="0"/>
              <a:buChar char="•"/>
              <a:defRPr/>
            </a:pPr>
            <a:r>
              <a:rPr lang="en-US" dirty="0" smtClean="0"/>
              <a:t>Can also have empty throw lists for clarity:</a:t>
            </a:r>
          </a:p>
          <a:p>
            <a:pPr marL="457200" lvl="1" indent="0" eaLnBrk="1" hangingPunct="1">
              <a:buFont typeface="Arial" charset="0"/>
              <a:buNone/>
              <a:defRPr/>
            </a:pPr>
            <a:r>
              <a:rPr lang="en-US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GetCarID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 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throw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C240BA-2D22-4827-A6D8-AC3332291B29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633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Throw List Syntax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83632"/>
            <a:ext cx="8534400" cy="4742531"/>
          </a:xfrm>
        </p:spPr>
        <p:txBody>
          <a:bodyPr/>
          <a:lstStyle/>
          <a:p>
            <a:r>
              <a:rPr lang="en-US" dirty="0" smtClean="0"/>
              <a:t>Functions can specify their throw lists</a:t>
            </a:r>
          </a:p>
          <a:p>
            <a:pPr lvl="3"/>
            <a:endParaRPr lang="en-US" sz="1400" b="1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sz="20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Throws only 1 type of exception</a:t>
            </a:r>
          </a:p>
          <a:p>
            <a:pPr marL="0" indent="0">
              <a:buNone/>
            </a:pPr>
            <a:r>
              <a:rPr lang="en-US" sz="20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retType</a:t>
            </a:r>
            <a:r>
              <a:rPr lang="en-US" sz="20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funcName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params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) 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throw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excep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Throws 2 types of exceptions (comma separated list)</a:t>
            </a:r>
          </a:p>
          <a:p>
            <a:pPr marL="0" indent="0">
              <a:buNone/>
            </a:pPr>
            <a:r>
              <a:rPr lang="en-US" sz="20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retType</a:t>
            </a:r>
            <a:r>
              <a:rPr lang="en-US" sz="20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funcName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params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) 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throw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(excep1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excep2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Promises not to throw any exceptions</a:t>
            </a:r>
          </a:p>
          <a:p>
            <a:pPr marL="0" indent="0">
              <a:buNone/>
            </a:pPr>
            <a:r>
              <a:rPr lang="en-US" sz="20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retType</a:t>
            </a:r>
            <a:r>
              <a:rPr lang="en-US" sz="20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funcName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params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) 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throw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( );</a:t>
            </a:r>
          </a:p>
          <a:p>
            <a:pPr marL="0" indent="0"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Can throw any exceptions [backwards compatibility]</a:t>
            </a:r>
          </a:p>
          <a:p>
            <a:pPr marL="0" indent="0">
              <a:buNone/>
            </a:pPr>
            <a:r>
              <a:rPr lang="en-US" sz="20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retType</a:t>
            </a:r>
            <a:r>
              <a:rPr lang="en-US" sz="20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funcName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params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06539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Throw List Example: Inside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525963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  <a:defRPr/>
            </a:pPr>
            <a:r>
              <a:rPr lang="en-US" sz="28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28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SetCarID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800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8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b="1" dirty="0" err="1" smtClean="0">
                <a:solidFill>
                  <a:srgbClr val="D6009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newID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US" sz="28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throw 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800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 marL="0" indent="0" eaLnBrk="1" hangingPunct="1">
              <a:buFont typeface="Arial" charset="0"/>
              <a:buNone/>
              <a:defRPr/>
            </a:pP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if (</a:t>
            </a:r>
            <a:r>
              <a:rPr lang="en-US" sz="2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newID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&lt; MIN_ID_VAL ||</a:t>
            </a:r>
            <a:b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sz="2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newID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&gt; MAX_ID_VAL) {</a:t>
            </a:r>
          </a:p>
          <a:p>
            <a:pPr marL="0" indent="0" eaLnBrk="1" hangingPunct="1">
              <a:buFont typeface="Arial" charset="0"/>
              <a:buNone/>
              <a:defRPr/>
            </a:pP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throw(</a:t>
            </a:r>
            <a:r>
              <a:rPr lang="en-US" sz="2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newID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 eaLnBrk="1" hangingPunct="1">
              <a:buFont typeface="Arial" charset="0"/>
              <a:buNone/>
              <a:defRPr/>
            </a:pP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} </a:t>
            </a:r>
          </a:p>
          <a:p>
            <a:pPr marL="0" indent="0" eaLnBrk="1" hangingPunct="1">
              <a:buFont typeface="Arial" charset="0"/>
              <a:buNone/>
              <a:defRPr/>
            </a:pP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else {</a:t>
            </a:r>
          </a:p>
          <a:p>
            <a:pPr marL="0" indent="0" eaLnBrk="1" hangingPunct="1">
              <a:buFont typeface="Arial" charset="0"/>
              <a:buNone/>
              <a:defRPr/>
            </a:pP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m_carID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newID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 eaLnBrk="1" hangingPunct="1">
              <a:buFont typeface="Arial" charset="0"/>
              <a:buNone/>
              <a:defRPr/>
            </a:pP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marL="0" indent="0" eaLnBrk="1" hangingPunct="1">
              <a:buFont typeface="Arial" charset="0"/>
              <a:buNone/>
              <a:defRPr/>
            </a:pP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2800" dirty="0" smtClean="0"/>
          </a:p>
          <a:p>
            <a:pPr eaLnBrk="1" hangingPunct="1">
              <a:buFont typeface="Arial" charset="0"/>
              <a:buChar char="•"/>
              <a:defRPr/>
            </a:pPr>
            <a:endParaRPr lang="en-US" sz="2800" dirty="0" smtClean="0"/>
          </a:p>
          <a:p>
            <a:pPr eaLnBrk="1" hangingPunct="1">
              <a:buFont typeface="Arial" charset="0"/>
              <a:buChar char="•"/>
              <a:defRPr/>
            </a:pP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77E5FC-09CA-445E-B794-E5254F1366C7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5715000" y="1446213"/>
            <a:ext cx="2667000" cy="763587"/>
          </a:xfrm>
          <a:prstGeom prst="ellipse">
            <a:avLst/>
          </a:prstGeom>
          <a:noFill/>
          <a:ln w="571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7315200" y="2057400"/>
            <a:ext cx="304800" cy="1143000"/>
          </a:xfrm>
          <a:prstGeom prst="straightConnector1">
            <a:avLst/>
          </a:prstGeom>
          <a:ln w="571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6019800" y="3200400"/>
            <a:ext cx="2705100" cy="830263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latin typeface="+mj-lt"/>
                <a:cs typeface="Courier New" panose="02070309020205020404" pitchFamily="49" charset="0"/>
              </a:rPr>
              <a:t>this function might throw an integer</a:t>
            </a:r>
          </a:p>
        </p:txBody>
      </p:sp>
    </p:spTree>
    <p:extLst>
      <p:ext uri="{BB962C8B-B14F-4D97-AF65-F5344CB8AC3E}">
        <p14:creationId xmlns:p14="http://schemas.microsoft.com/office/powerpoint/2010/main" val="3025323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Any Questions from Last Time?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482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Throw List Example: Outside v0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Arial" charset="0"/>
              <a:buNone/>
              <a:defRPr/>
            </a:pPr>
            <a:r>
              <a:rPr lang="en-US" sz="28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inside main()</a:t>
            </a:r>
          </a:p>
          <a:p>
            <a:pPr marL="0" indent="0" eaLnBrk="1" hangingPunct="1">
              <a:buFont typeface="Arial" charset="0"/>
              <a:buNone/>
              <a:defRPr/>
            </a:pPr>
            <a:endParaRPr lang="en-US" sz="28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eaLnBrk="1" hangingPunct="1">
              <a:buFont typeface="Arial" charset="0"/>
              <a:buNone/>
              <a:defRPr/>
            </a:pPr>
            <a:endParaRPr lang="en-US" sz="28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eaLnBrk="1" hangingPunct="1">
              <a:buFont typeface="Arial" charset="0"/>
              <a:buNone/>
              <a:defRPr/>
            </a:pP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train.at(0).</a:t>
            </a:r>
            <a:r>
              <a:rPr 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SetCarID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(-1);</a:t>
            </a:r>
            <a:endParaRPr lang="en-US" sz="28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eaLnBrk="1" hangingPunct="1">
              <a:buFont typeface="Arial" charset="0"/>
              <a:buNone/>
              <a:defRPr/>
            </a:pPr>
            <a:endParaRPr lang="en-US" sz="28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buFont typeface="Arial" charset="0"/>
              <a:buChar char="•"/>
              <a:defRPr/>
            </a:pPr>
            <a:r>
              <a:rPr lang="en-US" dirty="0" smtClean="0"/>
              <a:t>What will happen if we run this code?</a:t>
            </a:r>
          </a:p>
          <a:p>
            <a:pPr lvl="1" eaLnBrk="1" hangingPunct="1">
              <a:buFont typeface="Arial" charset="0"/>
              <a:buChar char="–"/>
              <a:defRPr/>
            </a:pPr>
            <a:r>
              <a:rPr lang="en-US" dirty="0" smtClean="0"/>
              <a:t>The exception won’t be caught</a:t>
            </a:r>
          </a:p>
          <a:p>
            <a:pPr lvl="1" eaLnBrk="1" hangingPunct="1">
              <a:buFont typeface="Arial" charset="0"/>
              <a:buChar char="–"/>
              <a:defRPr/>
            </a:pPr>
            <a:r>
              <a:rPr lang="en-US" dirty="0" smtClean="0"/>
              <a:t>The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terminate()</a:t>
            </a:r>
            <a:r>
              <a:rPr lang="en-US" dirty="0" smtClean="0"/>
              <a:t> function will be called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CE138E-F56C-4D19-B2E7-D7E309407931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0416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Throw List Example: Outside v1</a:t>
            </a:r>
          </a:p>
        </p:txBody>
      </p:sp>
      <p:sp>
        <p:nvSpPr>
          <p:cNvPr id="399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Arial" pitchFamily="34" charset="0"/>
              <a:buNone/>
            </a:pPr>
            <a:r>
              <a:rPr lang="en-US" altLang="en-US" sz="2800" b="1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// inside main()</a:t>
            </a:r>
          </a:p>
          <a:p>
            <a:pPr marL="0" indent="0" eaLnBrk="1" hangingPunct="1">
              <a:buFont typeface="Arial" pitchFamily="34" charset="0"/>
              <a:buNone/>
            </a:pPr>
            <a:endParaRPr lang="en-US" altLang="en-US" sz="28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buFont typeface="Arial" pitchFamily="34" charset="0"/>
              <a:buNone/>
            </a:pPr>
            <a:r>
              <a:rPr lang="en-US" altLang="en-US" sz="2800" b="1" dirty="0" smtClean="0">
                <a:latin typeface="Courier New" pitchFamily="49" charset="0"/>
                <a:cs typeface="Courier New" pitchFamily="49" charset="0"/>
              </a:rPr>
              <a:t>  try {</a:t>
            </a:r>
          </a:p>
          <a:p>
            <a:pPr marL="0" indent="0">
              <a:buNone/>
            </a:pP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train.at(0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).</a:t>
            </a:r>
            <a:r>
              <a:rPr 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SetCarID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(-1);</a:t>
            </a:r>
            <a:endParaRPr lang="en-US" altLang="en-US" sz="28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buFont typeface="Arial" pitchFamily="34" charset="0"/>
              <a:buNone/>
            </a:pPr>
            <a:endParaRPr lang="en-US" altLang="en-US" sz="28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buFont typeface="Arial" pitchFamily="34" charset="0"/>
              <a:buNone/>
            </a:pPr>
            <a:r>
              <a:rPr lang="en-US" altLang="en-US" sz="2800" b="1" dirty="0" smtClean="0">
                <a:latin typeface="Courier New" pitchFamily="49" charset="0"/>
                <a:cs typeface="Courier New" pitchFamily="49" charset="0"/>
              </a:rPr>
              <a:t>  } catch (</a:t>
            </a:r>
            <a:r>
              <a:rPr lang="en-US" altLang="en-US" sz="28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altLang="en-US" sz="2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en-US" sz="2800" b="1" dirty="0" smtClean="0">
                <a:solidFill>
                  <a:srgbClr val="D60093"/>
                </a:solidFill>
                <a:latin typeface="Courier New" pitchFamily="49" charset="0"/>
                <a:cs typeface="Courier New" pitchFamily="49" charset="0"/>
              </a:rPr>
              <a:t>ID</a:t>
            </a:r>
            <a:r>
              <a:rPr lang="en-US" altLang="en-US" sz="2800" b="1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0" indent="0">
              <a:buNone/>
            </a:pPr>
            <a:r>
              <a:rPr lang="en-US" altLang="en-US" sz="2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en-US" sz="28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altLang="en-US" sz="2800" b="1" dirty="0" err="1" smtClean="0">
                <a:latin typeface="Courier New" pitchFamily="49" charset="0"/>
                <a:cs typeface="Courier New" pitchFamily="49" charset="0"/>
              </a:rPr>
              <a:t>cerr</a:t>
            </a:r>
            <a:r>
              <a:rPr lang="en-US" altLang="en-US" sz="2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en-US" sz="2800" b="1" dirty="0">
                <a:latin typeface="Courier New" pitchFamily="49" charset="0"/>
                <a:cs typeface="Courier New" pitchFamily="49" charset="0"/>
              </a:rPr>
              <a:t>&lt;&lt; </a:t>
            </a:r>
            <a:r>
              <a:rPr lang="en-US" altLang="en-US" sz="28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"ID invalid, no change"</a:t>
            </a:r>
            <a:r>
              <a:rPr lang="en-US" altLang="en-US" sz="2800" b="1" dirty="0">
                <a:latin typeface="Courier New" pitchFamily="49" charset="0"/>
                <a:cs typeface="Courier New" pitchFamily="49" charset="0"/>
              </a:rPr>
              <a:t>;</a:t>
            </a:r>
            <a:endParaRPr lang="en-US" altLang="en-US" sz="28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buFont typeface="Arial" pitchFamily="34" charset="0"/>
              <a:buNone/>
            </a:pPr>
            <a:r>
              <a:rPr lang="en-US" altLang="en-US" sz="2800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 eaLnBrk="1" hangingPunct="1">
              <a:buFont typeface="Arial" pitchFamily="34" charset="0"/>
              <a:buNone/>
            </a:pPr>
            <a:endParaRPr lang="en-US" altLang="en-US" sz="2800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4122F2-A90B-46E8-926B-BDA02FA1856D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352800" y="5357813"/>
            <a:ext cx="3886200" cy="830262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latin typeface="+mj-lt"/>
                <a:cs typeface="Courier New" panose="02070309020205020404" pitchFamily="49" charset="0"/>
              </a:rPr>
              <a:t>this user has based their code on getting input from a file</a:t>
            </a:r>
          </a:p>
        </p:txBody>
      </p:sp>
    </p:spTree>
    <p:extLst>
      <p:ext uri="{BB962C8B-B14F-4D97-AF65-F5344CB8AC3E}">
        <p14:creationId xmlns:p14="http://schemas.microsoft.com/office/powerpoint/2010/main" val="1976977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Throw List Example: Outside v2</a:t>
            </a:r>
          </a:p>
        </p:txBody>
      </p:sp>
      <p:sp>
        <p:nvSpPr>
          <p:cNvPr id="41987" name="Content Placeholder 2"/>
          <p:cNvSpPr>
            <a:spLocks noGrp="1"/>
          </p:cNvSpPr>
          <p:nvPr>
            <p:ph idx="1"/>
          </p:nvPr>
        </p:nvSpPr>
        <p:spPr>
          <a:xfrm>
            <a:off x="457200" y="1383632"/>
            <a:ext cx="8813800" cy="4742531"/>
          </a:xfrm>
        </p:spPr>
        <p:txBody>
          <a:bodyPr/>
          <a:lstStyle/>
          <a:p>
            <a:pPr marL="0" indent="0" eaLnBrk="1" hangingPunct="1">
              <a:buFont typeface="Arial" pitchFamily="34" charset="0"/>
              <a:buNone/>
            </a:pPr>
            <a:r>
              <a:rPr lang="en-US" altLang="en-US" sz="2800" b="1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// inside main()</a:t>
            </a:r>
          </a:p>
          <a:p>
            <a:pPr marL="0" indent="0" eaLnBrk="1" hangingPunct="1">
              <a:buFont typeface="Arial" pitchFamily="34" charset="0"/>
              <a:buNone/>
            </a:pPr>
            <a:r>
              <a:rPr lang="en-US" altLang="en-US" sz="2800" b="1" dirty="0" smtClean="0">
                <a:latin typeface="Courier New" pitchFamily="49" charset="0"/>
                <a:cs typeface="Courier New" pitchFamily="49" charset="0"/>
              </a:rPr>
              <a:t>while(set == false) {</a:t>
            </a:r>
          </a:p>
          <a:p>
            <a:pPr marL="0" indent="0" eaLnBrk="1" hangingPunct="1">
              <a:buFont typeface="Arial" pitchFamily="34" charset="0"/>
              <a:buNone/>
            </a:pPr>
            <a:r>
              <a:rPr lang="en-US" altLang="en-US" sz="2800" b="1" dirty="0" smtClean="0">
                <a:latin typeface="Courier New" pitchFamily="49" charset="0"/>
                <a:cs typeface="Courier New" pitchFamily="49" charset="0"/>
              </a:rPr>
              <a:t>  try {</a:t>
            </a:r>
          </a:p>
          <a:p>
            <a:pPr marL="0" indent="0" eaLnBrk="1" hangingPunct="1">
              <a:buFont typeface="Arial" pitchFamily="34" charset="0"/>
              <a:buNone/>
            </a:pPr>
            <a:r>
              <a:rPr lang="en-US" altLang="en-US" sz="2800" b="1" dirty="0" smtClean="0">
                <a:latin typeface="Courier New" pitchFamily="49" charset="0"/>
                <a:cs typeface="Courier New" pitchFamily="49" charset="0"/>
              </a:rPr>
              <a:t>    train.at(0).</a:t>
            </a:r>
            <a:r>
              <a:rPr lang="en-US" altLang="en-US" sz="2800" b="1" dirty="0" err="1" smtClean="0">
                <a:latin typeface="Courier New" pitchFamily="49" charset="0"/>
                <a:cs typeface="Courier New" pitchFamily="49" charset="0"/>
              </a:rPr>
              <a:t>SetCarID</a:t>
            </a:r>
            <a:r>
              <a:rPr lang="en-US" altLang="en-US" sz="28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altLang="en-US" sz="2800" b="1" dirty="0" err="1" smtClean="0">
                <a:latin typeface="Courier New" pitchFamily="49" charset="0"/>
                <a:cs typeface="Courier New" pitchFamily="49" charset="0"/>
              </a:rPr>
              <a:t>userID</a:t>
            </a:r>
            <a:r>
              <a:rPr lang="en-US" altLang="en-US" sz="28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 eaLnBrk="1" hangingPunct="1">
              <a:buFont typeface="Arial" pitchFamily="34" charset="0"/>
              <a:buNone/>
            </a:pPr>
            <a:r>
              <a:rPr lang="en-US" altLang="en-US" sz="2800" b="1" dirty="0" smtClean="0">
                <a:latin typeface="Courier New" pitchFamily="49" charset="0"/>
                <a:cs typeface="Courier New" pitchFamily="49" charset="0"/>
              </a:rPr>
              <a:t>    set = true;</a:t>
            </a:r>
          </a:p>
          <a:p>
            <a:pPr marL="0" indent="0" eaLnBrk="1" hangingPunct="1">
              <a:buFont typeface="Arial" pitchFamily="34" charset="0"/>
              <a:buNone/>
            </a:pPr>
            <a:r>
              <a:rPr lang="en-US" altLang="en-US" sz="2800" b="1" dirty="0" smtClean="0">
                <a:latin typeface="Courier New" pitchFamily="49" charset="0"/>
                <a:cs typeface="Courier New" pitchFamily="49" charset="0"/>
              </a:rPr>
              <a:t>  } catch (</a:t>
            </a:r>
            <a:r>
              <a:rPr lang="en-US" altLang="en-US" sz="28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altLang="en-US" sz="2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en-US" sz="2800" b="1" dirty="0" smtClean="0">
                <a:solidFill>
                  <a:srgbClr val="D60093"/>
                </a:solidFill>
                <a:latin typeface="Courier New" pitchFamily="49" charset="0"/>
                <a:cs typeface="Courier New" pitchFamily="49" charset="0"/>
              </a:rPr>
              <a:t>ID</a:t>
            </a:r>
            <a:r>
              <a:rPr lang="en-US" altLang="en-US" sz="2800" b="1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0" indent="0">
              <a:buNone/>
            </a:pPr>
            <a:r>
              <a:rPr lang="en-US" altLang="en-US" sz="2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en-US" sz="28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altLang="en-US" sz="2800" b="1" dirty="0" err="1" smtClean="0">
                <a:latin typeface="Courier New" pitchFamily="49" charset="0"/>
                <a:cs typeface="Courier New" pitchFamily="49" charset="0"/>
              </a:rPr>
              <a:t>cerr</a:t>
            </a:r>
            <a:r>
              <a:rPr lang="en-US" altLang="en-US" sz="2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en-US" sz="2800" b="1" dirty="0">
                <a:latin typeface="Courier New" pitchFamily="49" charset="0"/>
                <a:cs typeface="Courier New" pitchFamily="49" charset="0"/>
              </a:rPr>
              <a:t>&lt;&lt; </a:t>
            </a:r>
            <a:r>
              <a:rPr lang="en-US" altLang="en-US" sz="28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altLang="en-US" sz="2800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ID" </a:t>
            </a:r>
            <a:r>
              <a:rPr lang="en-US" altLang="en-US" sz="2800" b="1" dirty="0" smtClean="0">
                <a:latin typeface="Courier New" pitchFamily="49" charset="0"/>
                <a:cs typeface="Courier New" pitchFamily="49" charset="0"/>
              </a:rPr>
              <a:t>&lt;&lt; ID </a:t>
            </a:r>
          </a:p>
          <a:p>
            <a:pPr marL="0" indent="0">
              <a:buNone/>
            </a:pPr>
            <a:r>
              <a:rPr lang="en-US" altLang="en-US" sz="2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en-US" sz="2800" b="1" dirty="0" smtClean="0">
                <a:latin typeface="Courier New" pitchFamily="49" charset="0"/>
                <a:cs typeface="Courier New" pitchFamily="49" charset="0"/>
              </a:rPr>
              <a:t>        &lt;&lt; </a:t>
            </a:r>
            <a:r>
              <a:rPr lang="en-US" altLang="en-US" sz="2800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 "invalid, give another"</a:t>
            </a:r>
            <a:r>
              <a:rPr lang="en-US" altLang="en-US" sz="28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 eaLnBrk="1" hangingPunct="1">
              <a:buFont typeface="Arial" pitchFamily="34" charset="0"/>
              <a:buNone/>
            </a:pPr>
            <a:r>
              <a:rPr lang="en-US" altLang="en-US" sz="28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altLang="en-US" sz="2800" b="1" dirty="0" err="1" smtClean="0">
                <a:latin typeface="Courier New" pitchFamily="49" charset="0"/>
                <a:cs typeface="Courier New" pitchFamily="49" charset="0"/>
              </a:rPr>
              <a:t>cin</a:t>
            </a:r>
            <a:r>
              <a:rPr lang="en-US" altLang="en-US" sz="2800" b="1" dirty="0" smtClean="0">
                <a:latin typeface="Courier New" pitchFamily="49" charset="0"/>
                <a:cs typeface="Courier New" pitchFamily="49" charset="0"/>
              </a:rPr>
              <a:t> &gt;&gt; </a:t>
            </a:r>
            <a:r>
              <a:rPr lang="en-US" altLang="en-US" sz="2800" b="1" dirty="0" err="1" smtClean="0">
                <a:latin typeface="Courier New" pitchFamily="49" charset="0"/>
                <a:cs typeface="Courier New" pitchFamily="49" charset="0"/>
              </a:rPr>
              <a:t>userID</a:t>
            </a:r>
            <a:r>
              <a:rPr lang="en-US" altLang="en-US" sz="28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 eaLnBrk="1" hangingPunct="1">
              <a:buFont typeface="Arial" pitchFamily="34" charset="0"/>
              <a:buNone/>
            </a:pPr>
            <a:r>
              <a:rPr lang="en-US" altLang="en-US" sz="2800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 eaLnBrk="1" hangingPunct="1">
              <a:buFont typeface="Arial" pitchFamily="34" charset="0"/>
              <a:buNone/>
            </a:pPr>
            <a:r>
              <a:rPr lang="en-US" altLang="en-US" sz="28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 eaLnBrk="1" hangingPunct="1">
              <a:buFont typeface="Arial" pitchFamily="34" charset="0"/>
              <a:buNone/>
            </a:pPr>
            <a:endParaRPr lang="en-US" altLang="en-US" sz="28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buFont typeface="Arial" pitchFamily="34" charset="0"/>
              <a:buNone/>
            </a:pPr>
            <a:endParaRPr lang="en-US" altLang="en-US" sz="2800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CE5CC7-F180-44E9-81D6-07979CD6F1EC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562600" y="1371600"/>
            <a:ext cx="3276600" cy="1570038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latin typeface="+mj-lt"/>
                <a:cs typeface="Courier New" panose="02070309020205020404" pitchFamily="49" charset="0"/>
              </a:rPr>
              <a:t>this user has based their code on getting input from a user, and being able to repeat requests</a:t>
            </a:r>
          </a:p>
        </p:txBody>
      </p:sp>
    </p:spTree>
    <p:extLst>
      <p:ext uri="{BB962C8B-B14F-4D97-AF65-F5344CB8AC3E}">
        <p14:creationId xmlns:p14="http://schemas.microsoft.com/office/powerpoint/2010/main" val="3889734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Exception Classes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769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Exception Classes</a:t>
            </a:r>
          </a:p>
        </p:txBody>
      </p:sp>
      <p:sp>
        <p:nvSpPr>
          <p:cNvPr id="460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We can create, throw, and catch exception classes that we have created</a:t>
            </a:r>
          </a:p>
          <a:p>
            <a:pPr eaLnBrk="1" hangingPunct="1"/>
            <a:endParaRPr lang="en-US" altLang="en-US" dirty="0" smtClean="0"/>
          </a:p>
          <a:p>
            <a:pPr eaLnBrk="1" hangingPunct="1"/>
            <a:r>
              <a:rPr lang="en-US" altLang="en-US" dirty="0" smtClean="0"/>
              <a:t>We can even create hierarchies of exception classes using inheritance</a:t>
            </a:r>
          </a:p>
          <a:p>
            <a:pPr lvl="1" eaLnBrk="1" hangingPunct="1"/>
            <a:r>
              <a:rPr lang="en-US" altLang="en-US" sz="3200" dirty="0" smtClean="0"/>
              <a:t>Catching the parent class will also </a:t>
            </a:r>
            <a:br>
              <a:rPr lang="en-US" altLang="en-US" sz="3200" dirty="0" smtClean="0"/>
            </a:br>
            <a:r>
              <a:rPr lang="en-US" altLang="en-US" sz="3200" dirty="0" smtClean="0"/>
              <a:t>catch all child class exceptions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2CE079-1DC6-4C7C-B6A3-563D84A2DAD9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334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Exception Class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Arial" charset="0"/>
              <a:buNone/>
              <a:defRPr/>
            </a:pPr>
            <a:r>
              <a:rPr lang="en-US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MathError</a:t>
            </a:r>
            <a:r>
              <a:rPr lang="en-US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 </a:t>
            </a:r>
            <a:r>
              <a:rPr lang="en-US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/*...*/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pPr marL="0" indent="0" eaLnBrk="1" hangingPunct="1">
              <a:buFont typeface="Arial" charset="0"/>
              <a:buNone/>
              <a:defRPr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eaLnBrk="1" hangingPunct="1">
              <a:buFont typeface="Arial" charset="0"/>
              <a:buNone/>
              <a:defRPr/>
            </a:pPr>
            <a:r>
              <a:rPr lang="en-US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DivideByZeroError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b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MathError</a:t>
            </a:r>
            <a:r>
              <a:rPr lang="en-US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 </a:t>
            </a:r>
            <a:r>
              <a:rPr lang="en-US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/*...*/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pPr marL="0" indent="0" eaLnBrk="1" hangingPunct="1">
              <a:buFont typeface="Arial" charset="0"/>
              <a:buNone/>
              <a:defRPr/>
            </a:pPr>
            <a:r>
              <a:rPr lang="en-US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InvalidNegativeError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b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MathError</a:t>
            </a:r>
            <a:r>
              <a:rPr lang="en-US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 </a:t>
            </a:r>
            <a:r>
              <a:rPr lang="en-US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/*...*/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pPr marL="0" indent="0" eaLnBrk="1" hangingPunct="1">
              <a:buFont typeface="Arial" charset="0"/>
              <a:buNone/>
              <a:defRPr/>
            </a:pP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eaLnBrk="1" hangingPunct="1">
              <a:buFont typeface="Arial" charset="0"/>
              <a:buNone/>
              <a:defRPr/>
            </a:pPr>
            <a:endParaRPr lang="en-US" b="1" dirty="0" smtClean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buFont typeface="Arial" charset="0"/>
              <a:buChar char="•"/>
              <a:defRPr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buFont typeface="Arial" charset="0"/>
              <a:buChar char="•"/>
              <a:defRPr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DAE5A0-6A3D-4F8E-AE8F-48E66D9D409A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8087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Exception 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Name of class reflects the error</a:t>
            </a:r>
          </a:p>
          <a:p>
            <a:pPr lvl="1"/>
            <a:r>
              <a:rPr lang="en-US" dirty="0" smtClean="0"/>
              <a:t>Not the code </a:t>
            </a:r>
            <a:r>
              <a:rPr lang="en-US" dirty="0"/>
              <a:t>that throws error</a:t>
            </a:r>
          </a:p>
          <a:p>
            <a:r>
              <a:rPr lang="en-US" dirty="0" smtClean="0"/>
              <a:t>Contains basic </a:t>
            </a:r>
            <a:r>
              <a:rPr lang="en-US" dirty="0"/>
              <a:t>information or a message</a:t>
            </a:r>
          </a:p>
          <a:p>
            <a:pPr lvl="1"/>
            <a:r>
              <a:rPr lang="en-US" dirty="0"/>
              <a:t>Parameter value</a:t>
            </a:r>
          </a:p>
          <a:p>
            <a:pPr lvl="1"/>
            <a:r>
              <a:rPr lang="en-US" dirty="0"/>
              <a:t>Name of function that detected error</a:t>
            </a:r>
          </a:p>
          <a:p>
            <a:pPr lvl="1"/>
            <a:r>
              <a:rPr lang="en-US" dirty="0"/>
              <a:t>Description of error</a:t>
            </a:r>
          </a:p>
          <a:p>
            <a:r>
              <a:rPr lang="en-US" dirty="0" smtClean="0"/>
              <a:t>Methods required</a:t>
            </a:r>
            <a:endParaRPr lang="en-US" dirty="0"/>
          </a:p>
          <a:p>
            <a:pPr lvl="1"/>
            <a:r>
              <a:rPr lang="en-US" dirty="0"/>
              <a:t>Constructor (one or more)</a:t>
            </a:r>
          </a:p>
          <a:p>
            <a:pPr lvl="1"/>
            <a:r>
              <a:rPr lang="en-US" dirty="0"/>
              <a:t>Accessor (one or more)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62348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Nested Functions?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37</a:t>
            </a:fld>
            <a:endParaRPr lang="en-US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203200" y="1130300"/>
            <a:ext cx="4292600" cy="4525963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600" b="1" dirty="0" smtClean="0">
                <a:solidFill>
                  <a:srgbClr val="002060"/>
                </a:solidFill>
                <a:latin typeface="Courier New" pitchFamily="49" charset="0"/>
              </a:rPr>
              <a:t>// function2 throws an exception</a:t>
            </a: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600" b="1" dirty="0" smtClean="0">
                <a:latin typeface="Courier New" pitchFamily="49" charset="0"/>
              </a:rPr>
              <a:t>void function2( )</a:t>
            </a: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600" b="1" dirty="0" smtClean="0">
                <a:latin typeface="Courier New" pitchFamily="49" charset="0"/>
              </a:rPr>
              <a:t>{</a:t>
            </a: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600" b="1" dirty="0" smtClean="0">
                <a:latin typeface="Courier New" pitchFamily="49" charset="0"/>
              </a:rPr>
              <a:t>     </a:t>
            </a:r>
            <a:r>
              <a:rPr lang="en-US" altLang="en-US" sz="1600" b="1" dirty="0" err="1" smtClean="0">
                <a:latin typeface="Courier New" pitchFamily="49" charset="0"/>
              </a:rPr>
              <a:t>cout</a:t>
            </a:r>
            <a:r>
              <a:rPr lang="en-US" altLang="en-US" sz="1600" b="1" dirty="0" smtClean="0">
                <a:latin typeface="Courier New" pitchFamily="49" charset="0"/>
              </a:rPr>
              <a:t> &lt;&lt; "function2" &lt;&lt; </a:t>
            </a:r>
            <a:r>
              <a:rPr lang="en-US" altLang="en-US" sz="1600" b="1" dirty="0" err="1" smtClean="0">
                <a:latin typeface="Courier New" pitchFamily="49" charset="0"/>
              </a:rPr>
              <a:t>endl</a:t>
            </a:r>
            <a:r>
              <a:rPr lang="en-US" altLang="en-US" sz="1600" b="1" dirty="0" smtClean="0">
                <a:latin typeface="Courier New" pitchFamily="49" charset="0"/>
              </a:rPr>
              <a:t>;</a:t>
            </a: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600" b="1" dirty="0" smtClean="0">
                <a:solidFill>
                  <a:srgbClr val="0070C0"/>
                </a:solidFill>
                <a:latin typeface="Courier New" pitchFamily="49" charset="0"/>
              </a:rPr>
              <a:t>     throw </a:t>
            </a:r>
            <a:r>
              <a:rPr lang="en-US" altLang="en-US" sz="1600" b="1" dirty="0" err="1" smtClean="0">
                <a:solidFill>
                  <a:srgbClr val="0070C0"/>
                </a:solidFill>
                <a:latin typeface="Courier New" pitchFamily="49" charset="0"/>
              </a:rPr>
              <a:t>int</a:t>
            </a:r>
            <a:r>
              <a:rPr lang="en-US" altLang="en-US" sz="1600" b="1" dirty="0" smtClean="0">
                <a:solidFill>
                  <a:srgbClr val="0070C0"/>
                </a:solidFill>
                <a:latin typeface="Courier New" pitchFamily="49" charset="0"/>
              </a:rPr>
              <a:t>(42);</a:t>
            </a: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600" b="1" dirty="0" smtClean="0">
                <a:latin typeface="Courier New" pitchFamily="49" charset="0"/>
              </a:rPr>
              <a:t>}</a:t>
            </a: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altLang="en-US" sz="1600" b="1" dirty="0" smtClean="0">
              <a:latin typeface="Courier New" pitchFamily="49" charset="0"/>
            </a:endParaRP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600" b="1" dirty="0" smtClean="0">
                <a:solidFill>
                  <a:srgbClr val="002060"/>
                </a:solidFill>
                <a:latin typeface="Courier New" pitchFamily="49" charset="0"/>
              </a:rPr>
              <a:t>// function1 calls function2, </a:t>
            </a: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600" b="1" dirty="0" smtClean="0">
                <a:solidFill>
                  <a:srgbClr val="002060"/>
                </a:solidFill>
                <a:latin typeface="Courier New" pitchFamily="49" charset="0"/>
              </a:rPr>
              <a:t>// but with no try/catch</a:t>
            </a: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600" b="1" dirty="0" smtClean="0">
                <a:latin typeface="Courier New" pitchFamily="49" charset="0"/>
              </a:rPr>
              <a:t>void function1( )</a:t>
            </a: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600" b="1" dirty="0" smtClean="0">
                <a:latin typeface="Courier New" pitchFamily="49" charset="0"/>
              </a:rPr>
              <a:t>{</a:t>
            </a: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600" b="1" dirty="0" smtClean="0">
                <a:solidFill>
                  <a:srgbClr val="0070C0"/>
                </a:solidFill>
                <a:latin typeface="Courier New" pitchFamily="49" charset="0"/>
              </a:rPr>
              <a:t>     function2( );</a:t>
            </a: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600" b="1" dirty="0" smtClean="0">
                <a:latin typeface="Courier New" pitchFamily="49" charset="0"/>
              </a:rPr>
              <a:t>     </a:t>
            </a:r>
            <a:r>
              <a:rPr lang="en-US" altLang="en-US" sz="1600" b="1" dirty="0" err="1" smtClean="0">
                <a:latin typeface="Courier New" pitchFamily="49" charset="0"/>
              </a:rPr>
              <a:t>cout</a:t>
            </a:r>
            <a:r>
              <a:rPr lang="en-US" altLang="en-US" sz="1600" b="1" dirty="0" smtClean="0">
                <a:latin typeface="Courier New" pitchFamily="49" charset="0"/>
              </a:rPr>
              <a:t> &lt;&lt; "function1" &lt;&lt; </a:t>
            </a:r>
            <a:r>
              <a:rPr lang="en-US" altLang="en-US" sz="1600" b="1" dirty="0" err="1" smtClean="0">
                <a:latin typeface="Courier New" pitchFamily="49" charset="0"/>
              </a:rPr>
              <a:t>endl</a:t>
            </a:r>
            <a:r>
              <a:rPr lang="en-US" altLang="en-US" sz="1600" b="1" dirty="0" smtClean="0">
                <a:latin typeface="Courier New" pitchFamily="49" charset="0"/>
              </a:rPr>
              <a:t>;</a:t>
            </a: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600" b="1" dirty="0" smtClean="0">
                <a:latin typeface="Courier New" pitchFamily="49" charset="0"/>
              </a:rPr>
              <a:t>}</a:t>
            </a: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altLang="en-US" sz="1600" b="1" dirty="0" smtClean="0">
              <a:latin typeface="Courier New" pitchFamily="49" charset="0"/>
            </a:endParaRPr>
          </a:p>
        </p:txBody>
      </p:sp>
      <p:sp>
        <p:nvSpPr>
          <p:cNvPr id="6" name="Rectangle 4"/>
          <p:cNvSpPr txBox="1">
            <a:spLocks noChangeArrowheads="1"/>
          </p:cNvSpPr>
          <p:nvPr/>
        </p:nvSpPr>
        <p:spPr>
          <a:xfrm>
            <a:off x="4635500" y="1130300"/>
            <a:ext cx="4292600" cy="4525963"/>
          </a:xfrm>
          <a:prstGeom prst="rect">
            <a:avLst/>
          </a:prstGeom>
        </p:spPr>
        <p:txBody>
          <a:bodyPr/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600" b="1" dirty="0" smtClean="0">
                <a:solidFill>
                  <a:srgbClr val="002060"/>
                </a:solidFill>
                <a:latin typeface="Courier New" pitchFamily="49" charset="0"/>
              </a:rPr>
              <a:t>// main calls function1, </a:t>
            </a:r>
          </a:p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600" b="1" dirty="0" smtClean="0">
                <a:solidFill>
                  <a:srgbClr val="002060"/>
                </a:solidFill>
                <a:latin typeface="Courier New" pitchFamily="49" charset="0"/>
              </a:rPr>
              <a:t>// with try/catch</a:t>
            </a:r>
          </a:p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600" b="1" dirty="0" err="1" smtClean="0">
                <a:latin typeface="Courier New" pitchFamily="49" charset="0"/>
              </a:rPr>
              <a:t>int</a:t>
            </a:r>
            <a:r>
              <a:rPr lang="en-US" altLang="en-US" sz="1600" b="1" dirty="0" smtClean="0">
                <a:latin typeface="Courier New" pitchFamily="49" charset="0"/>
              </a:rPr>
              <a:t> main( )</a:t>
            </a:r>
          </a:p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600" b="1" dirty="0" smtClean="0">
                <a:latin typeface="Courier New" pitchFamily="49" charset="0"/>
              </a:rPr>
              <a:t>{</a:t>
            </a:r>
          </a:p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600" b="1" dirty="0" smtClean="0">
                <a:latin typeface="Courier New" pitchFamily="49" charset="0"/>
              </a:rPr>
              <a:t>     try {</a:t>
            </a:r>
          </a:p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600" b="1" dirty="0" smtClean="0">
                <a:solidFill>
                  <a:srgbClr val="0070C0"/>
                </a:solidFill>
                <a:latin typeface="Courier New" pitchFamily="49" charset="0"/>
              </a:rPr>
              <a:t>        function1( );</a:t>
            </a:r>
          </a:p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600" b="1" dirty="0" smtClean="0">
                <a:latin typeface="Courier New" pitchFamily="49" charset="0"/>
              </a:rPr>
              <a:t>     }</a:t>
            </a:r>
          </a:p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600" b="1" dirty="0" smtClean="0">
                <a:latin typeface="Courier New" pitchFamily="49" charset="0"/>
              </a:rPr>
              <a:t>     catch (</a:t>
            </a:r>
            <a:r>
              <a:rPr lang="en-US" altLang="en-US" sz="1600" b="1" dirty="0" err="1" smtClean="0">
                <a:latin typeface="Courier New" pitchFamily="49" charset="0"/>
              </a:rPr>
              <a:t>int</a:t>
            </a:r>
            <a:r>
              <a:rPr lang="en-US" altLang="en-US" sz="1600" b="1" dirty="0" smtClean="0">
                <a:latin typeface="Courier New" pitchFamily="49" charset="0"/>
              </a:rPr>
              <a:t>)</a:t>
            </a:r>
          </a:p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600" b="1" dirty="0" smtClean="0">
                <a:latin typeface="Courier New" pitchFamily="49" charset="0"/>
              </a:rPr>
              <a:t>     {</a:t>
            </a:r>
          </a:p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600" b="1" dirty="0" smtClean="0">
                <a:latin typeface="Courier New" pitchFamily="49" charset="0"/>
              </a:rPr>
              <a:t>        </a:t>
            </a:r>
            <a:r>
              <a:rPr lang="en-US" altLang="en-US" sz="1600" b="1" dirty="0" err="1" smtClean="0">
                <a:latin typeface="Courier New" pitchFamily="49" charset="0"/>
              </a:rPr>
              <a:t>cout</a:t>
            </a:r>
            <a:r>
              <a:rPr lang="en-US" altLang="en-US" sz="1600" b="1" dirty="0" smtClean="0">
                <a:latin typeface="Courier New" pitchFamily="49" charset="0"/>
              </a:rPr>
              <a:t> &lt;&lt; "Exception"</a:t>
            </a:r>
            <a:endParaRPr lang="en-US" altLang="ja-JP" sz="1600" b="1" dirty="0" smtClean="0">
              <a:latin typeface="Courier New" pitchFamily="49" charset="0"/>
            </a:endParaRPr>
          </a:p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600" b="1" dirty="0" smtClean="0">
                <a:latin typeface="Courier New" pitchFamily="49" charset="0"/>
              </a:rPr>
              <a:t>             &lt;&lt; "</a:t>
            </a:r>
            <a:r>
              <a:rPr lang="en-US" altLang="ja-JP" sz="1600" b="1" dirty="0" smtClean="0">
                <a:latin typeface="Courier New" pitchFamily="49" charset="0"/>
              </a:rPr>
              <a:t>occurred" </a:t>
            </a:r>
          </a:p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600" b="1" dirty="0">
                <a:latin typeface="Courier New" pitchFamily="49" charset="0"/>
              </a:rPr>
              <a:t> </a:t>
            </a:r>
            <a:r>
              <a:rPr lang="en-US" altLang="en-US" sz="1600" b="1" dirty="0" smtClean="0">
                <a:latin typeface="Courier New" pitchFamily="49" charset="0"/>
              </a:rPr>
              <a:t>            &lt;&lt; </a:t>
            </a:r>
            <a:r>
              <a:rPr lang="en-US" altLang="en-US" sz="1600" b="1" dirty="0" err="1" smtClean="0">
                <a:latin typeface="Courier New" pitchFamily="49" charset="0"/>
              </a:rPr>
              <a:t>endl</a:t>
            </a:r>
            <a:r>
              <a:rPr lang="en-US" altLang="en-US" sz="1600" b="1" dirty="0" smtClean="0">
                <a:latin typeface="Courier New" pitchFamily="49" charset="0"/>
              </a:rPr>
              <a:t>;</a:t>
            </a:r>
          </a:p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600" b="1" dirty="0" smtClean="0">
                <a:latin typeface="Courier New" pitchFamily="49" charset="0"/>
              </a:rPr>
              <a:t>     }</a:t>
            </a:r>
          </a:p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endParaRPr lang="en-US" altLang="en-US" sz="1600" b="1" dirty="0" smtClean="0">
              <a:latin typeface="Courier New" pitchFamily="49" charset="0"/>
            </a:endParaRPr>
          </a:p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600" b="1" dirty="0" smtClean="0">
                <a:latin typeface="Courier New" pitchFamily="49" charset="0"/>
              </a:rPr>
              <a:t>     return 0;</a:t>
            </a:r>
          </a:p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600" b="1" dirty="0" smtClean="0">
                <a:latin typeface="Courier New" pitchFamily="49" charset="0"/>
              </a:rPr>
              <a:t>}</a:t>
            </a:r>
          </a:p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endParaRPr lang="en-US" altLang="en-US" sz="1600" b="1" dirty="0" smtClean="0">
              <a:latin typeface="Courier New" pitchFamily="49" charset="0"/>
            </a:endParaRPr>
          </a:p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endParaRPr lang="en-US" altLang="en-US" sz="1600" b="1" dirty="0" smtClean="0">
              <a:latin typeface="Courier New" pitchFamily="49" charset="0"/>
            </a:endParaRPr>
          </a:p>
        </p:txBody>
      </p:sp>
      <p:sp>
        <p:nvSpPr>
          <p:cNvPr id="8" name="Freeform 9"/>
          <p:cNvSpPr>
            <a:spLocks/>
          </p:cNvSpPr>
          <p:nvPr/>
        </p:nvSpPr>
        <p:spPr bwMode="auto">
          <a:xfrm>
            <a:off x="114300" y="2190750"/>
            <a:ext cx="800100" cy="1784350"/>
          </a:xfrm>
          <a:custGeom>
            <a:avLst/>
            <a:gdLst>
              <a:gd name="T0" fmla="*/ 2147483647 w 896"/>
              <a:gd name="T1" fmla="*/ 2147483647 h 936"/>
              <a:gd name="T2" fmla="*/ 2147483647 w 896"/>
              <a:gd name="T3" fmla="*/ 2147483647 h 936"/>
              <a:gd name="T4" fmla="*/ 2147483647 w 896"/>
              <a:gd name="T5" fmla="*/ 2147483647 h 936"/>
              <a:gd name="T6" fmla="*/ 2147483647 w 896"/>
              <a:gd name="T7" fmla="*/ 2147483647 h 936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896" h="936">
                <a:moveTo>
                  <a:pt x="896" y="24"/>
                </a:moveTo>
                <a:cubicBezTo>
                  <a:pt x="576" y="12"/>
                  <a:pt x="256" y="0"/>
                  <a:pt x="128" y="120"/>
                </a:cubicBezTo>
                <a:cubicBezTo>
                  <a:pt x="0" y="240"/>
                  <a:pt x="8" y="608"/>
                  <a:pt x="128" y="744"/>
                </a:cubicBezTo>
                <a:cubicBezTo>
                  <a:pt x="248" y="880"/>
                  <a:pt x="548" y="908"/>
                  <a:pt x="848" y="936"/>
                </a:cubicBezTo>
              </a:path>
            </a:pathLst>
          </a:custGeom>
          <a:noFill/>
          <a:ln w="38100" cap="flat">
            <a:solidFill>
              <a:schemeClr val="accent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Freeform 11"/>
          <p:cNvSpPr>
            <a:spLocks/>
          </p:cNvSpPr>
          <p:nvPr/>
        </p:nvSpPr>
        <p:spPr bwMode="auto">
          <a:xfrm>
            <a:off x="2590800" y="2844800"/>
            <a:ext cx="2717800" cy="1069181"/>
          </a:xfrm>
          <a:custGeom>
            <a:avLst/>
            <a:gdLst>
              <a:gd name="T0" fmla="*/ 0 w 1536"/>
              <a:gd name="T1" fmla="*/ 2147483647 h 656"/>
              <a:gd name="T2" fmla="*/ 2147483647 w 1536"/>
              <a:gd name="T3" fmla="*/ 2147483647 h 656"/>
              <a:gd name="T4" fmla="*/ 2147483647 w 1536"/>
              <a:gd name="T5" fmla="*/ 2147483647 h 656"/>
              <a:gd name="T6" fmla="*/ 2147483647 w 1536"/>
              <a:gd name="T7" fmla="*/ 2147483647 h 656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536" h="656">
                <a:moveTo>
                  <a:pt x="0" y="656"/>
                </a:moveTo>
                <a:cubicBezTo>
                  <a:pt x="340" y="656"/>
                  <a:pt x="680" y="656"/>
                  <a:pt x="864" y="560"/>
                </a:cubicBezTo>
                <a:cubicBezTo>
                  <a:pt x="1048" y="464"/>
                  <a:pt x="992" y="160"/>
                  <a:pt x="1104" y="80"/>
                </a:cubicBezTo>
                <a:cubicBezTo>
                  <a:pt x="1216" y="0"/>
                  <a:pt x="1376" y="40"/>
                  <a:pt x="1536" y="80"/>
                </a:cubicBezTo>
              </a:path>
            </a:pathLst>
          </a:custGeom>
          <a:noFill/>
          <a:ln w="38100" cap="flat">
            <a:solidFill>
              <a:schemeClr val="accent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57200" y="5056098"/>
            <a:ext cx="1358899" cy="1200329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What happens here?</a:t>
            </a:r>
            <a:endParaRPr lang="en-US" sz="2400" b="1" dirty="0"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286000" y="5056098"/>
            <a:ext cx="4318000" cy="1200329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+mj-lt"/>
                <a:cs typeface="Courier New" panose="02070309020205020404" pitchFamily="49" charset="0"/>
              </a:rPr>
              <a:t>Stack is unwound until something catches the exception OR until unwinding passes </a:t>
            </a:r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main</a:t>
            </a:r>
            <a:endParaRPr lang="en-US" sz="2400" dirty="0"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073901" y="5056097"/>
            <a:ext cx="1498599" cy="1200329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What happens then?</a:t>
            </a:r>
            <a:endParaRPr lang="en-US" sz="2400" b="1" dirty="0">
              <a:latin typeface="+mj-lt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834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Exceptions in Constructors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800" dirty="0" smtClean="0"/>
              <a:t>Best way to handle Constructor failure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dirty="0" smtClean="0"/>
              <a:t>Replaces Zombie objects!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dirty="0" smtClean="0"/>
              <a:t>Any sub-objects that were successfully created are destroyed (destructor is </a:t>
            </a:r>
            <a:r>
              <a:rPr lang="en-US" altLang="en-US" b="1" i="1" dirty="0" smtClean="0"/>
              <a:t>not</a:t>
            </a:r>
            <a:r>
              <a:rPr lang="en-US" altLang="en-US" dirty="0" smtClean="0"/>
              <a:t> called!)</a:t>
            </a:r>
          </a:p>
          <a:p>
            <a:pPr eaLnBrk="1" hangingPunct="1">
              <a:lnSpc>
                <a:spcPct val="80000"/>
              </a:lnSpc>
            </a:pPr>
            <a:endParaRPr lang="en-US" altLang="en-US" sz="2800" dirty="0" smtClean="0"/>
          </a:p>
          <a:p>
            <a:pPr eaLnBrk="1" hangingPunct="1">
              <a:lnSpc>
                <a:spcPct val="80000"/>
              </a:lnSpc>
            </a:pPr>
            <a:r>
              <a:rPr lang="en-US" altLang="en-US" sz="2800" dirty="0" smtClean="0"/>
              <a:t>Example: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altLang="en-US" sz="1700" b="1" dirty="0" smtClean="0">
              <a:latin typeface="Courier New" pitchFamily="49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700" b="1" dirty="0" smtClean="0">
                <a:solidFill>
                  <a:srgbClr val="002060"/>
                </a:solidFill>
                <a:latin typeface="Courier New" pitchFamily="49" charset="0"/>
              </a:rPr>
              <a:t>// </a:t>
            </a:r>
            <a:r>
              <a:rPr lang="en-US" altLang="en-US" sz="1700" b="1" dirty="0" err="1" smtClean="0">
                <a:solidFill>
                  <a:srgbClr val="002060"/>
                </a:solidFill>
                <a:latin typeface="Courier New" pitchFamily="49" charset="0"/>
              </a:rPr>
              <a:t>MyClass</a:t>
            </a:r>
            <a:r>
              <a:rPr lang="en-US" altLang="en-US" sz="1700" b="1" dirty="0" smtClean="0">
                <a:solidFill>
                  <a:srgbClr val="002060"/>
                </a:solidFill>
                <a:latin typeface="Courier New" pitchFamily="49" charset="0"/>
              </a:rPr>
              <a:t> constructor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700" b="1" dirty="0" err="1" smtClean="0">
                <a:latin typeface="Courier New" pitchFamily="49" charset="0"/>
              </a:rPr>
              <a:t>MyClass</a:t>
            </a:r>
            <a:r>
              <a:rPr lang="en-US" altLang="en-US" sz="1700" b="1" dirty="0" smtClean="0">
                <a:latin typeface="Courier New" pitchFamily="49" charset="0"/>
              </a:rPr>
              <a:t>::</a:t>
            </a:r>
            <a:r>
              <a:rPr lang="en-US" altLang="en-US" sz="1700" b="1" dirty="0" err="1" smtClean="0">
                <a:latin typeface="Courier New" pitchFamily="49" charset="0"/>
              </a:rPr>
              <a:t>MyClass</a:t>
            </a:r>
            <a:r>
              <a:rPr lang="en-US" altLang="en-US" sz="1700" b="1" dirty="0" smtClean="0">
                <a:latin typeface="Courier New" pitchFamily="49" charset="0"/>
              </a:rPr>
              <a:t> ( </a:t>
            </a:r>
            <a:r>
              <a:rPr lang="en-US" altLang="en-US" sz="1700" b="1" dirty="0" err="1" smtClean="0">
                <a:latin typeface="Courier New" pitchFamily="49" charset="0"/>
              </a:rPr>
              <a:t>int</a:t>
            </a:r>
            <a:r>
              <a:rPr lang="en-US" altLang="en-US" sz="1700" b="1" dirty="0" smtClean="0">
                <a:latin typeface="Courier New" pitchFamily="49" charset="0"/>
              </a:rPr>
              <a:t> value 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700" b="1" dirty="0" smtClean="0">
                <a:latin typeface="Courier New" pitchFamily="49" charset="0"/>
              </a:rPr>
              <a:t>{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700" b="1" dirty="0" smtClean="0">
                <a:latin typeface="Courier New" pitchFamily="49" charset="0"/>
              </a:rPr>
              <a:t>   </a:t>
            </a:r>
            <a:r>
              <a:rPr lang="en-US" altLang="en-US" sz="1700" b="1" dirty="0" err="1" smtClean="0">
                <a:latin typeface="Courier New" pitchFamily="49" charset="0"/>
              </a:rPr>
              <a:t>m_pValue</a:t>
            </a:r>
            <a:r>
              <a:rPr lang="en-US" altLang="en-US" sz="1700" b="1" dirty="0" smtClean="0">
                <a:latin typeface="Courier New" pitchFamily="49" charset="0"/>
              </a:rPr>
              <a:t> = new </a:t>
            </a:r>
            <a:r>
              <a:rPr lang="en-US" altLang="en-US" sz="1700" b="1" dirty="0" err="1" smtClean="0">
                <a:latin typeface="Courier New" pitchFamily="49" charset="0"/>
              </a:rPr>
              <a:t>int</a:t>
            </a:r>
            <a:r>
              <a:rPr lang="en-US" altLang="en-US" sz="1700" b="1" dirty="0" smtClean="0">
                <a:latin typeface="Courier New" pitchFamily="49" charset="0"/>
              </a:rPr>
              <a:t>(value);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altLang="en-US" sz="1700" b="1" dirty="0" smtClean="0">
              <a:latin typeface="Courier New" pitchFamily="49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700" b="1" dirty="0" smtClean="0">
                <a:solidFill>
                  <a:srgbClr val="002060"/>
                </a:solidFill>
                <a:latin typeface="Courier New" pitchFamily="49" charset="0"/>
              </a:rPr>
              <a:t>   // pretend something bad happened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700" b="1" dirty="0" smtClean="0">
                <a:latin typeface="Courier New" pitchFamily="49" charset="0"/>
              </a:rPr>
              <a:t>   throw </a:t>
            </a:r>
            <a:r>
              <a:rPr lang="en-US" altLang="en-US" sz="1700" b="1" dirty="0" err="1" smtClean="0">
                <a:latin typeface="Courier New" pitchFamily="49" charset="0"/>
              </a:rPr>
              <a:t>NotConstructed</a:t>
            </a:r>
            <a:r>
              <a:rPr lang="en-US" altLang="en-US" sz="1700" b="1" dirty="0" smtClean="0">
                <a:latin typeface="Courier New" pitchFamily="49" charset="0"/>
              </a:rPr>
              <a:t>( );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700" b="1" dirty="0" smtClean="0">
                <a:latin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838509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Exceptions in Destructors</a:t>
            </a:r>
          </a:p>
        </p:txBody>
      </p:sp>
      <p:sp>
        <p:nvSpPr>
          <p:cNvPr id="7577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Bad, bad idea…</a:t>
            </a:r>
          </a:p>
          <a:p>
            <a:pPr lvl="1" eaLnBrk="1" hangingPunct="1"/>
            <a:r>
              <a:rPr lang="en-US" altLang="en-US" dirty="0" smtClean="0"/>
              <a:t>What if your object is being destroyed in response to another exception?</a:t>
            </a:r>
          </a:p>
          <a:p>
            <a:pPr lvl="2" eaLnBrk="1" hangingPunct="1"/>
            <a:r>
              <a:rPr lang="en-US" altLang="en-US" dirty="0" smtClean="0"/>
              <a:t>Should runtime start handling your exception or the previous one?</a:t>
            </a:r>
          </a:p>
          <a:p>
            <a:pPr eaLnBrk="1" hangingPunct="1"/>
            <a:r>
              <a:rPr lang="en-US" altLang="en-US" dirty="0" smtClean="0"/>
              <a:t>General Rule…</a:t>
            </a:r>
          </a:p>
          <a:p>
            <a:pPr lvl="1" eaLnBrk="1" hangingPunct="1"/>
            <a:r>
              <a:rPr lang="en-US" altLang="en-US" dirty="0" smtClean="0"/>
              <a:t>Do not throw exceptions in destructor</a:t>
            </a:r>
          </a:p>
        </p:txBody>
      </p:sp>
    </p:spTree>
    <p:extLst>
      <p:ext uri="{BB962C8B-B14F-4D97-AF65-F5344CB8AC3E}">
        <p14:creationId xmlns:p14="http://schemas.microsoft.com/office/powerpoint/2010/main" val="1190929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Error handling</a:t>
            </a:r>
          </a:p>
          <a:p>
            <a:r>
              <a:rPr lang="en-US" dirty="0" smtClean="0"/>
              <a:t>Exceptions</a:t>
            </a:r>
          </a:p>
          <a:p>
            <a:r>
              <a:rPr lang="en-US" dirty="0" smtClean="0"/>
              <a:t>Defining exception classes</a:t>
            </a:r>
          </a:p>
          <a:p>
            <a:r>
              <a:rPr lang="en-US" dirty="0" smtClean="0"/>
              <a:t>Using exceptions</a:t>
            </a:r>
            <a:endParaRPr lang="en-US" dirty="0"/>
          </a:p>
          <a:p>
            <a:pPr lvl="1"/>
            <a:r>
              <a:rPr lang="en-US" sz="3200" dirty="0" smtClean="0"/>
              <a:t>Try</a:t>
            </a:r>
          </a:p>
          <a:p>
            <a:pPr lvl="1"/>
            <a:r>
              <a:rPr lang="en-US" sz="3200" dirty="0" smtClean="0"/>
              <a:t>Throw</a:t>
            </a:r>
          </a:p>
          <a:p>
            <a:pPr lvl="1"/>
            <a:r>
              <a:rPr lang="en-US" sz="3200" dirty="0" smtClean="0"/>
              <a:t>Catch</a:t>
            </a:r>
          </a:p>
          <a:p>
            <a:r>
              <a:rPr lang="en-US" dirty="0" smtClean="0"/>
              <a:t>When to throw exceptions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11189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Project 4 is out!</a:t>
            </a:r>
          </a:p>
          <a:p>
            <a:pPr lvl="3"/>
            <a:endParaRPr lang="en-US" dirty="0"/>
          </a:p>
          <a:p>
            <a:r>
              <a:rPr lang="en-US" dirty="0" smtClean="0"/>
              <a:t>We’ll go over Exam 2 next time</a:t>
            </a:r>
          </a:p>
          <a:p>
            <a:pPr lvl="2"/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888776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Error Handling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764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Errors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have seen a number of error types:</a:t>
            </a:r>
          </a:p>
          <a:p>
            <a:pPr lvl="1"/>
            <a:r>
              <a:rPr lang="en-US" dirty="0" smtClean="0"/>
              <a:t>Could not allocate memory</a:t>
            </a:r>
          </a:p>
          <a:p>
            <a:pPr lvl="1"/>
            <a:r>
              <a:rPr lang="en-US" dirty="0" smtClean="0"/>
              <a:t>Out-of-bounds on vector</a:t>
            </a:r>
          </a:p>
          <a:p>
            <a:pPr lvl="1"/>
            <a:r>
              <a:rPr lang="en-US" dirty="0" smtClean="0"/>
              <a:t>File not found/could not be opened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Attempting to add a train car that’s not allowed</a:t>
            </a:r>
          </a:p>
          <a:p>
            <a:pPr lvl="1"/>
            <a:r>
              <a:rPr lang="en-US" dirty="0" smtClean="0"/>
              <a:t>A poker hand with invalid cards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18231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Handling Errors – Now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are these errors handled?</a:t>
            </a:r>
          </a:p>
          <a:p>
            <a:pPr lvl="1"/>
            <a:r>
              <a:rPr lang="en-US" sz="3200" dirty="0" smtClean="0"/>
              <a:t>Print a message</a:t>
            </a:r>
          </a:p>
          <a:p>
            <a:pPr lvl="2"/>
            <a:r>
              <a:rPr lang="en-US" sz="2800" dirty="0" smtClean="0"/>
              <a:t>“You cannot add a second Snack Car”</a:t>
            </a:r>
          </a:p>
          <a:p>
            <a:pPr lvl="1"/>
            <a:r>
              <a:rPr lang="en-US" sz="3200" dirty="0" smtClean="0"/>
              <a:t>Do nothing</a:t>
            </a:r>
          </a:p>
          <a:p>
            <a:pPr lvl="1"/>
            <a:r>
              <a:rPr lang="en-US" sz="3200" dirty="0" smtClean="0"/>
              <a:t>Exit the program</a:t>
            </a:r>
          </a:p>
          <a:p>
            <a:endParaRPr lang="en-US" dirty="0" smtClean="0"/>
          </a:p>
          <a:p>
            <a:r>
              <a:rPr lang="en-US" dirty="0" smtClean="0"/>
              <a:t>The errors are handled right where they occur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19479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Handling Errors at </a:t>
            </a:r>
            <a:r>
              <a:rPr lang="en-US" dirty="0" err="1" smtClean="0"/>
              <a:t>Occurence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Advantages</a:t>
            </a:r>
            <a:r>
              <a:rPr lang="en-US" dirty="0"/>
              <a:t>:</a:t>
            </a:r>
          </a:p>
          <a:p>
            <a:pPr lvl="1"/>
            <a:r>
              <a:rPr lang="en-US" dirty="0" smtClean="0"/>
              <a:t>Easy </a:t>
            </a:r>
            <a:r>
              <a:rPr lang="en-US" dirty="0"/>
              <a:t>to find because code is right there</a:t>
            </a:r>
          </a:p>
          <a:p>
            <a:pPr lvl="3"/>
            <a:endParaRPr lang="en-US" dirty="0"/>
          </a:p>
          <a:p>
            <a:r>
              <a:rPr lang="en-US" dirty="0" smtClean="0"/>
              <a:t>Disadvantages</a:t>
            </a:r>
            <a:r>
              <a:rPr lang="en-US" dirty="0"/>
              <a:t>:</a:t>
            </a:r>
          </a:p>
          <a:p>
            <a:pPr lvl="1"/>
            <a:r>
              <a:rPr lang="en-US" dirty="0" smtClean="0"/>
              <a:t>Error </a:t>
            </a:r>
            <a:r>
              <a:rPr lang="en-US" dirty="0"/>
              <a:t>handling scattered throughout code</a:t>
            </a:r>
          </a:p>
          <a:p>
            <a:pPr lvl="1"/>
            <a:r>
              <a:rPr lang="en-US" dirty="0" smtClean="0"/>
              <a:t>Code </a:t>
            </a:r>
            <a:r>
              <a:rPr lang="en-US" dirty="0"/>
              <a:t>duplication</a:t>
            </a:r>
          </a:p>
          <a:p>
            <a:pPr lvl="1"/>
            <a:r>
              <a:rPr lang="en-US" dirty="0" smtClean="0"/>
              <a:t>Code </a:t>
            </a:r>
            <a:r>
              <a:rPr lang="en-US" dirty="0"/>
              <a:t>inconsistency (even worse!)</a:t>
            </a:r>
          </a:p>
          <a:p>
            <a:pPr lvl="1"/>
            <a:r>
              <a:rPr lang="en-US" dirty="0" smtClean="0"/>
              <a:t>Errors </a:t>
            </a:r>
            <a:r>
              <a:rPr lang="en-US" dirty="0"/>
              <a:t>are handled however the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original </a:t>
            </a:r>
            <a:r>
              <a:rPr lang="en-US" dirty="0"/>
              <a:t>coder decided would be best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09632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“Coders” for Each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Class </a:t>
            </a:r>
            <a:r>
              <a:rPr lang="en-US" b="1" i="1" dirty="0"/>
              <a:t>implementer</a:t>
            </a:r>
          </a:p>
          <a:p>
            <a:pPr lvl="1"/>
            <a:r>
              <a:rPr lang="en-US" dirty="0" smtClean="0"/>
              <a:t>Creates </a:t>
            </a:r>
            <a:r>
              <a:rPr lang="en-US" dirty="0"/>
              <a:t>the class definition</a:t>
            </a:r>
          </a:p>
          <a:p>
            <a:pPr lvl="1"/>
            <a:r>
              <a:rPr lang="en-US" dirty="0" smtClean="0"/>
              <a:t>Knows </a:t>
            </a:r>
            <a:r>
              <a:rPr lang="en-US" dirty="0"/>
              <a:t>what constitutes an error</a:t>
            </a:r>
          </a:p>
          <a:p>
            <a:pPr lvl="1"/>
            <a:r>
              <a:rPr lang="en-US" dirty="0" smtClean="0"/>
              <a:t>Decides </a:t>
            </a:r>
            <a:r>
              <a:rPr lang="en-US" dirty="0"/>
              <a:t>how to handle errors</a:t>
            </a:r>
          </a:p>
          <a:p>
            <a:pPr lvl="3"/>
            <a:endParaRPr lang="en-US" dirty="0"/>
          </a:p>
          <a:p>
            <a:r>
              <a:rPr lang="en-US" dirty="0" smtClean="0"/>
              <a:t>Class </a:t>
            </a:r>
            <a:r>
              <a:rPr lang="en-US" b="1" i="1" dirty="0"/>
              <a:t>user</a:t>
            </a:r>
          </a:p>
          <a:p>
            <a:pPr lvl="1"/>
            <a:r>
              <a:rPr lang="en-US" dirty="0" smtClean="0"/>
              <a:t>Uses </a:t>
            </a:r>
            <a:r>
              <a:rPr lang="en-US" dirty="0"/>
              <a:t>the class implementation</a:t>
            </a:r>
          </a:p>
          <a:p>
            <a:pPr lvl="1"/>
            <a:r>
              <a:rPr lang="en-US" dirty="0" smtClean="0"/>
              <a:t>Knows </a:t>
            </a:r>
            <a:r>
              <a:rPr lang="en-US" dirty="0"/>
              <a:t>how they want to handle errors</a:t>
            </a:r>
          </a:p>
          <a:p>
            <a:pPr lvl="2"/>
            <a:r>
              <a:rPr lang="en-US" dirty="0" smtClean="0"/>
              <a:t>(But if handled </a:t>
            </a:r>
            <a:r>
              <a:rPr lang="en-US" dirty="0"/>
              <a:t>internally, the class user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may </a:t>
            </a:r>
            <a:r>
              <a:rPr lang="en-US" dirty="0"/>
              <a:t>not even know an error occurred)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17981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14552</TotalTime>
  <Words>1325</Words>
  <Application>Microsoft Office PowerPoint</Application>
  <PresentationFormat>On-screen Show (4:3)</PresentationFormat>
  <Paragraphs>345</Paragraphs>
  <Slides>40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1" baseType="lpstr">
      <vt:lpstr>Office Theme</vt:lpstr>
      <vt:lpstr>CMSC202  Computer Science II for Majors  Lecture 16 –  Exceptions</vt:lpstr>
      <vt:lpstr>Last Class We Covered</vt:lpstr>
      <vt:lpstr>Any Questions from Last Time?</vt:lpstr>
      <vt:lpstr>Today’s Objectives</vt:lpstr>
      <vt:lpstr>Error Handling</vt:lpstr>
      <vt:lpstr>Common Errors</vt:lpstr>
      <vt:lpstr>Handling Errors – Now</vt:lpstr>
      <vt:lpstr>Handling Errors at Occurence</vt:lpstr>
      <vt:lpstr>Two “Coders” for Each Class</vt:lpstr>
      <vt:lpstr>Separating Errors</vt:lpstr>
      <vt:lpstr>Exceptions</vt:lpstr>
      <vt:lpstr>Exceptional Cases</vt:lpstr>
      <vt:lpstr>Try / Throw / Catch</vt:lpstr>
      <vt:lpstr>Try / Throw / Catch</vt:lpstr>
      <vt:lpstr>Try / Throw / Catch</vt:lpstr>
      <vt:lpstr>Try / Throw / Catch</vt:lpstr>
      <vt:lpstr>Exception Example</vt:lpstr>
      <vt:lpstr>Exception Example</vt:lpstr>
      <vt:lpstr>Exception Example</vt:lpstr>
      <vt:lpstr>Exception Example</vt:lpstr>
      <vt:lpstr>Exception Example</vt:lpstr>
      <vt:lpstr>Catching and Throwing</vt:lpstr>
      <vt:lpstr>Using Catch</vt:lpstr>
      <vt:lpstr>Using Catch</vt:lpstr>
      <vt:lpstr>Using Catch</vt:lpstr>
      <vt:lpstr>Throwing Out of a Function</vt:lpstr>
      <vt:lpstr>Throw Lists</vt:lpstr>
      <vt:lpstr>Throw List Syntax</vt:lpstr>
      <vt:lpstr>Throw List Example: Inside</vt:lpstr>
      <vt:lpstr>Throw List Example: Outside v0</vt:lpstr>
      <vt:lpstr>Throw List Example: Outside v1</vt:lpstr>
      <vt:lpstr>Throw List Example: Outside v2</vt:lpstr>
      <vt:lpstr>Exception Classes</vt:lpstr>
      <vt:lpstr>Exception Classes</vt:lpstr>
      <vt:lpstr>Exception Class Example</vt:lpstr>
      <vt:lpstr>Creating Exception Classes</vt:lpstr>
      <vt:lpstr>Nested Functions?</vt:lpstr>
      <vt:lpstr>Exceptions in Constructors</vt:lpstr>
      <vt:lpstr>Exceptions in Destructors</vt:lpstr>
      <vt:lpstr>Announcements</vt:lpstr>
    </vt:vector>
  </TitlesOfParts>
  <Company>UMBC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Katherine Gibson</dc:creator>
  <cp:lastModifiedBy>Katie</cp:lastModifiedBy>
  <cp:revision>338</cp:revision>
  <dcterms:created xsi:type="dcterms:W3CDTF">2014-05-05T14:25:42Z</dcterms:created>
  <dcterms:modified xsi:type="dcterms:W3CDTF">2016-04-17T21:23:27Z</dcterms:modified>
</cp:coreProperties>
</file>